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9" r:id="rId2"/>
    <p:sldId id="257" r:id="rId3"/>
  </p:sldIdLst>
  <p:sldSz cx="12192000" cy="16256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E5FAC9"/>
    <a:srgbClr val="66FF33"/>
    <a:srgbClr val="CCFFCC"/>
    <a:srgbClr val="CC9900"/>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0" autoAdjust="0"/>
    <p:restoredTop sz="94660"/>
  </p:normalViewPr>
  <p:slideViewPr>
    <p:cSldViewPr snapToGrid="0">
      <p:cViewPr varScale="1">
        <p:scale>
          <a:sx n="43" d="100"/>
          <a:sy n="43" d="100"/>
        </p:scale>
        <p:origin x="1336"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2192003" cy="162560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1" y="1"/>
            <a:ext cx="3073401" cy="16256002"/>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2533651" y="2660416"/>
            <a:ext cx="8791575" cy="5659496"/>
          </a:xfrm>
        </p:spPr>
        <p:txBody>
          <a:bodyPr anchor="b">
            <a:normAutofit/>
          </a:bodyPr>
          <a:lstStyle>
            <a:lvl1pPr algn="l">
              <a:defRPr sz="6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33651" y="8538164"/>
            <a:ext cx="8791575" cy="3924769"/>
          </a:xfrm>
        </p:spPr>
        <p:txBody>
          <a:bodyPr>
            <a:normAutofit/>
          </a:bodyPr>
          <a:lstStyle>
            <a:lvl1pPr marL="0" indent="0" algn="l">
              <a:buNone/>
              <a:defRPr sz="2667" cap="all" baseline="0">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734736" y="12824184"/>
            <a:ext cx="2743200" cy="865481"/>
          </a:xfrm>
        </p:spPr>
        <p:txBody>
          <a:bodyPr/>
          <a:lstStyle/>
          <a:p>
            <a:fld id="{31AFA8FF-EAC6-4218-9EC6-351388805B70}" type="datetimeFigureOut">
              <a:rPr kumimoji="1" lang="ja-JP" altLang="en-US" smtClean="0"/>
              <a:t>2026/1/27</a:t>
            </a:fld>
            <a:endParaRPr kumimoji="1" lang="ja-JP" altLang="en-US"/>
          </a:p>
        </p:txBody>
      </p:sp>
      <p:sp>
        <p:nvSpPr>
          <p:cNvPr id="5" name="Footer Placeholder 4"/>
          <p:cNvSpPr>
            <a:spLocks noGrp="1"/>
          </p:cNvSpPr>
          <p:nvPr>
            <p:ph type="ftr" sz="quarter" idx="11"/>
          </p:nvPr>
        </p:nvSpPr>
        <p:spPr>
          <a:xfrm>
            <a:off x="2533650" y="12824184"/>
            <a:ext cx="5124887" cy="865481"/>
          </a:xfrm>
        </p:spPr>
        <p:txBody>
          <a:bodyPr/>
          <a:lstStyle/>
          <a:p>
            <a:endParaRPr kumimoji="1" lang="ja-JP" altLang="en-US"/>
          </a:p>
        </p:txBody>
      </p:sp>
      <p:sp>
        <p:nvSpPr>
          <p:cNvPr id="6" name="Slide Number Placeholder 5"/>
          <p:cNvSpPr>
            <a:spLocks noGrp="1"/>
          </p:cNvSpPr>
          <p:nvPr>
            <p:ph type="sldNum" sz="quarter" idx="12"/>
          </p:nvPr>
        </p:nvSpPr>
        <p:spPr>
          <a:xfrm>
            <a:off x="10554138" y="12824179"/>
            <a:ext cx="771089" cy="865481"/>
          </a:xfrm>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313547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10203651"/>
            <a:ext cx="9912355" cy="1942175"/>
          </a:xfrm>
        </p:spPr>
        <p:txBody>
          <a:bodyPr anchor="b">
            <a:normAutofit/>
          </a:bodyPr>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1437454"/>
            <a:ext cx="9912355" cy="7821696"/>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267"/>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5" y="12145825"/>
            <a:ext cx="9910859" cy="1617711"/>
          </a:xfrm>
        </p:spPr>
        <p:txBody>
          <a:bodyPr>
            <a:normAutofit/>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259220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7" y="1444978"/>
            <a:ext cx="9905955" cy="8128000"/>
          </a:xfrm>
        </p:spPr>
        <p:txBody>
          <a:bodyPr anchor="ctr">
            <a:normAutofit/>
          </a:bodyPr>
          <a:lstStyle>
            <a:lvl1pP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1" y="10476090"/>
            <a:ext cx="9904459" cy="3251198"/>
          </a:xfrm>
        </p:spPr>
        <p:txBody>
          <a:bodyPr anchor="ctr">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133627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1444979"/>
            <a:ext cx="9302752" cy="6514795"/>
          </a:xfrm>
        </p:spPr>
        <p:txBody>
          <a:bodyPr anchor="ctr">
            <a:normAutofit/>
          </a:bodyPr>
          <a:lstStyle>
            <a:lvl1pP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7977617"/>
            <a:ext cx="8752299" cy="1301257"/>
          </a:xfrm>
        </p:spPr>
        <p:txBody>
          <a:bodyPr anchor="t">
            <a:normAutofit/>
          </a:bodyPr>
          <a:lstStyle>
            <a:lvl1pPr marL="0" indent="0">
              <a:buNone/>
              <a:defRPr sz="1867"/>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4" name="Text Placeholder 3"/>
          <p:cNvSpPr>
            <a:spLocks noGrp="1"/>
          </p:cNvSpPr>
          <p:nvPr>
            <p:ph type="body" sz="half" idx="2"/>
          </p:nvPr>
        </p:nvSpPr>
        <p:spPr>
          <a:xfrm>
            <a:off x="1141411" y="10216104"/>
            <a:ext cx="9906003" cy="3530657"/>
          </a:xfrm>
        </p:spPr>
        <p:txBody>
          <a:bodyPr anchor="ctr">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
        <p:nvSpPr>
          <p:cNvPr id="52" name="TextBox 51"/>
          <p:cNvSpPr txBox="1"/>
          <p:nvPr/>
        </p:nvSpPr>
        <p:spPr>
          <a:xfrm>
            <a:off x="928772" y="1703011"/>
            <a:ext cx="609600" cy="1386136"/>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tx1"/>
                </a:solidFill>
                <a:effectLst/>
              </a:rPr>
              <a:t>“</a:t>
            </a:r>
          </a:p>
        </p:txBody>
      </p:sp>
      <p:sp>
        <p:nvSpPr>
          <p:cNvPr id="53" name="TextBox 52"/>
          <p:cNvSpPr txBox="1"/>
          <p:nvPr/>
        </p:nvSpPr>
        <p:spPr>
          <a:xfrm>
            <a:off x="10423297" y="6554008"/>
            <a:ext cx="609600" cy="1386136"/>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tx1"/>
                </a:solidFill>
                <a:effectLst/>
              </a:rPr>
              <a:t>”</a:t>
            </a:r>
          </a:p>
        </p:txBody>
      </p:sp>
    </p:spTree>
    <p:extLst>
      <p:ext uri="{BB962C8B-B14F-4D97-AF65-F5344CB8AC3E}">
        <p14:creationId xmlns:p14="http://schemas.microsoft.com/office/powerpoint/2010/main" val="395683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2" y="5058471"/>
            <a:ext cx="9906001" cy="5953979"/>
          </a:xfrm>
        </p:spPr>
        <p:txBody>
          <a:bodyPr anchor="b">
            <a:normAutofit/>
          </a:bodyPr>
          <a:lstStyle>
            <a:lvl1pP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5" y="11040367"/>
            <a:ext cx="9904505" cy="2703749"/>
          </a:xfrm>
        </p:spPr>
        <p:txBody>
          <a:bodyPr anchor="t">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908153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4" y="1444978"/>
            <a:ext cx="9905999" cy="4515556"/>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1" y="6339468"/>
            <a:ext cx="3196899" cy="1625600"/>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8" name="Text Placeholder 3"/>
          <p:cNvSpPr>
            <a:spLocks noGrp="1"/>
          </p:cNvSpPr>
          <p:nvPr>
            <p:ph type="body" sz="half" idx="15"/>
          </p:nvPr>
        </p:nvSpPr>
        <p:spPr>
          <a:xfrm>
            <a:off x="1141412" y="7965068"/>
            <a:ext cx="3195243" cy="57622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ja-JP" altLang="en-US"/>
              <a:t>マスター テキストの書式設定</a:t>
            </a:r>
          </a:p>
        </p:txBody>
      </p:sp>
      <p:sp>
        <p:nvSpPr>
          <p:cNvPr id="9" name="Text Placeholder 4"/>
          <p:cNvSpPr>
            <a:spLocks noGrp="1"/>
          </p:cNvSpPr>
          <p:nvPr>
            <p:ph type="body" sz="quarter" idx="3"/>
          </p:nvPr>
        </p:nvSpPr>
        <p:spPr>
          <a:xfrm>
            <a:off x="4514768" y="6346987"/>
            <a:ext cx="3184385" cy="1625600"/>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10" name="Text Placeholder 3"/>
          <p:cNvSpPr>
            <a:spLocks noGrp="1"/>
          </p:cNvSpPr>
          <p:nvPr>
            <p:ph type="body" sz="half" idx="16"/>
          </p:nvPr>
        </p:nvSpPr>
        <p:spPr>
          <a:xfrm>
            <a:off x="4514767" y="7972587"/>
            <a:ext cx="3185277" cy="57622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3" y="6339468"/>
            <a:ext cx="3194968" cy="1625600"/>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12" name="Text Placeholder 3"/>
          <p:cNvSpPr>
            <a:spLocks noGrp="1"/>
          </p:cNvSpPr>
          <p:nvPr>
            <p:ph type="body" sz="half" idx="17"/>
          </p:nvPr>
        </p:nvSpPr>
        <p:spPr>
          <a:xfrm>
            <a:off x="7852443" y="7965068"/>
            <a:ext cx="3194968" cy="57622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27885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3" y="1444978"/>
            <a:ext cx="9905999" cy="4515556"/>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10440524"/>
            <a:ext cx="3195240" cy="1365954"/>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6321773"/>
            <a:ext cx="3195240" cy="3612444"/>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11806482"/>
            <a:ext cx="3195240" cy="1938591"/>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10440524"/>
            <a:ext cx="3200400" cy="1365954"/>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4" y="6321773"/>
            <a:ext cx="3198940" cy="3612444"/>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11806476"/>
            <a:ext cx="3200400" cy="1920811"/>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8" y="10440522"/>
            <a:ext cx="3190741" cy="1365954"/>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4" y="6321773"/>
            <a:ext cx="3194969" cy="3612444"/>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3" y="11806472"/>
            <a:ext cx="3194968" cy="1920818"/>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4" name="Footer Placeholder 3"/>
          <p:cNvSpPr>
            <a:spLocks noGrp="1"/>
          </p:cNvSpPr>
          <p:nvPr>
            <p:ph type="ftr" sz="quarter" idx="11"/>
          </p:nvPr>
        </p:nvSpPr>
        <p:spPr/>
        <p:txBody>
          <a:bodyPr/>
          <a:lstStyle>
            <a:lvl1pPr>
              <a:defRPr cap="all" baseline="0"/>
            </a:lvl1pPr>
          </a:lstStyle>
          <a:p>
            <a:endParaRPr kumimoji="1" lang="ja-JP" altLang="en-US"/>
          </a:p>
        </p:txBody>
      </p:sp>
      <p:sp>
        <p:nvSpPr>
          <p:cNvPr id="5" name="Slide Number Placeholder 4"/>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417826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326766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1444979"/>
            <a:ext cx="2005011" cy="1228231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1444979"/>
            <a:ext cx="7748591" cy="122823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1479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7" name="Title 1"/>
          <p:cNvSpPr>
            <a:spLocks noGrp="1"/>
          </p:cNvSpPr>
          <p:nvPr>
            <p:ph type="title"/>
          </p:nvPr>
        </p:nvSpPr>
        <p:spPr>
          <a:xfrm>
            <a:off x="1141414" y="1466117"/>
            <a:ext cx="9905999" cy="3504759"/>
          </a:xfrm>
        </p:spPr>
        <p:txBody>
          <a:bodyPr/>
          <a:lstStyle/>
          <a:p>
            <a:r>
              <a:rPr lang="ja-JP" altLang="en-US"/>
              <a:t>マスター タイトルの書式設定</a:t>
            </a:r>
            <a:endParaRPr lang="en-US" dirty="0"/>
          </a:p>
        </p:txBody>
      </p:sp>
      <p:sp>
        <p:nvSpPr>
          <p:cNvPr id="48" name="Content Placeholder 2"/>
          <p:cNvSpPr>
            <a:spLocks noGrp="1"/>
          </p:cNvSpPr>
          <p:nvPr>
            <p:ph idx="1"/>
          </p:nvPr>
        </p:nvSpPr>
        <p:spPr>
          <a:xfrm>
            <a:off x="1141414" y="5332117"/>
            <a:ext cx="9905999" cy="83951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9" name="Date Placeholder 3"/>
          <p:cNvSpPr>
            <a:spLocks noGrp="1"/>
          </p:cNvSpPr>
          <p:nvPr>
            <p:ph type="dt" sz="half" idx="10"/>
          </p:nvPr>
        </p:nvSpPr>
        <p:spPr>
          <a:xfrm>
            <a:off x="7456921" y="13945547"/>
            <a:ext cx="2743200" cy="865481"/>
          </a:xfrm>
        </p:spPr>
        <p:txBody>
          <a:bodyPr/>
          <a:lstStyle/>
          <a:p>
            <a:fld id="{31AFA8FF-EAC6-4218-9EC6-351388805B70}" type="datetimeFigureOut">
              <a:rPr kumimoji="1" lang="ja-JP" altLang="en-US" smtClean="0"/>
              <a:t>2026/1/27</a:t>
            </a:fld>
            <a:endParaRPr kumimoji="1" lang="ja-JP" altLang="en-US"/>
          </a:p>
        </p:txBody>
      </p:sp>
      <p:sp>
        <p:nvSpPr>
          <p:cNvPr id="50" name="Footer Placeholder 4"/>
          <p:cNvSpPr>
            <a:spLocks noGrp="1"/>
          </p:cNvSpPr>
          <p:nvPr>
            <p:ph type="ftr" sz="quarter" idx="11"/>
          </p:nvPr>
        </p:nvSpPr>
        <p:spPr>
          <a:xfrm>
            <a:off x="1141412" y="13945545"/>
            <a:ext cx="6239309" cy="865481"/>
          </a:xfrm>
        </p:spPr>
        <p:txBody>
          <a:bodyPr/>
          <a:lstStyle/>
          <a:p>
            <a:endParaRPr kumimoji="1" lang="ja-JP" altLang="en-US"/>
          </a:p>
        </p:txBody>
      </p:sp>
      <p:sp>
        <p:nvSpPr>
          <p:cNvPr id="51" name="Slide Number Placeholder 5"/>
          <p:cNvSpPr>
            <a:spLocks noGrp="1"/>
          </p:cNvSpPr>
          <p:nvPr>
            <p:ph type="sldNum" sz="quarter" idx="12"/>
          </p:nvPr>
        </p:nvSpPr>
        <p:spPr>
          <a:xfrm>
            <a:off x="10276322" y="13945542"/>
            <a:ext cx="771089" cy="865481"/>
          </a:xfrm>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87608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3364095"/>
            <a:ext cx="9906000" cy="6762043"/>
          </a:xfrm>
        </p:spPr>
        <p:txBody>
          <a:bodyPr anchor="b">
            <a:normAutofit/>
          </a:bodyPr>
          <a:lstStyle>
            <a:lvl1pPr>
              <a:defRPr sz="48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10487377"/>
            <a:ext cx="9906000" cy="3258728"/>
          </a:xfrm>
        </p:spPr>
        <p:txBody>
          <a:bodyPr>
            <a:normAutofit/>
          </a:bodyPr>
          <a:lstStyle>
            <a:lvl1pPr marL="0" indent="0">
              <a:buNone/>
              <a:defRPr sz="2400" cap="all" baseline="0">
                <a:solidFill>
                  <a:schemeClr val="tx1">
                    <a:tint val="75000"/>
                  </a:schemeClr>
                </a:solidFill>
              </a:defRPr>
            </a:lvl1pPr>
            <a:lvl2pPr marL="609585" indent="0">
              <a:buNone/>
              <a:defRPr sz="2400">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235176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1" y="5332115"/>
            <a:ext cx="4878389" cy="83951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5332115"/>
            <a:ext cx="4875211" cy="83951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194484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1467561"/>
            <a:ext cx="9906000" cy="350331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38537" y="5332115"/>
            <a:ext cx="4581265" cy="1952977"/>
          </a:xfrm>
        </p:spPr>
        <p:txBody>
          <a:bodyPr anchor="b"/>
          <a:lstStyle>
            <a:lvl1pPr marL="0" indent="0">
              <a:lnSpc>
                <a:spcPct val="90000"/>
              </a:lnSpc>
              <a:buNone/>
              <a:defRPr sz="3200"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1141411" y="7285093"/>
            <a:ext cx="4878391" cy="64421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69323" y="5332112"/>
            <a:ext cx="4578087" cy="1952977"/>
          </a:xfrm>
        </p:spPr>
        <p:txBody>
          <a:bodyPr anchor="b"/>
          <a:lstStyle>
            <a:lvl1pPr marL="0" indent="0">
              <a:lnSpc>
                <a:spcPct val="90000"/>
              </a:lnSpc>
              <a:buNone/>
              <a:defRPr sz="3200"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0" y="7285093"/>
            <a:ext cx="4875211" cy="64421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7247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124799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59826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6" y="1444980"/>
            <a:ext cx="3856037" cy="3887132"/>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56201" y="1404838"/>
            <a:ext cx="5891209" cy="12322451"/>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6" y="5332115"/>
            <a:ext cx="3856037" cy="8395174"/>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193472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5" y="1444978"/>
            <a:ext cx="5005283" cy="388713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43822" y="1444978"/>
            <a:ext cx="4603591" cy="12282316"/>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4267"/>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412" y="5332115"/>
            <a:ext cx="5005285" cy="8395174"/>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FA8FF-EAC6-4218-9EC6-351388805B70}" type="datetimeFigureOut">
              <a:rPr kumimoji="1" lang="ja-JP" altLang="en-US" smtClean="0"/>
              <a:t>2026/1/27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99418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accent6">
                <a:lumMod val="20000"/>
                <a:lumOff val="80000"/>
              </a:schemeClr>
            </a:gs>
            <a:gs pos="71000">
              <a:schemeClr val="accent6">
                <a:lumMod val="60000"/>
                <a:lumOff val="40000"/>
              </a:schemeClr>
            </a:gs>
            <a:gs pos="34000">
              <a:schemeClr val="accent6">
                <a:lumMod val="60000"/>
                <a:lumOff val="40000"/>
              </a:schemeClr>
            </a:gs>
            <a:gs pos="91000">
              <a:schemeClr val="accent6">
                <a:lumMod val="75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2192003" cy="162560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9051" y="1"/>
            <a:ext cx="12055699" cy="16256002"/>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4" y="1466117"/>
            <a:ext cx="9905999" cy="3504759"/>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5332117"/>
            <a:ext cx="9905999" cy="839517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13945547"/>
            <a:ext cx="2743200" cy="865481"/>
          </a:xfrm>
          <a:prstGeom prst="rect">
            <a:avLst/>
          </a:prstGeom>
        </p:spPr>
        <p:txBody>
          <a:bodyPr vert="horz" lIns="91440" tIns="45720" rIns="91440" bIns="45720" rtlCol="0" anchor="ctr"/>
          <a:lstStyle>
            <a:lvl1pPr algn="r">
              <a:defRPr sz="1400">
                <a:solidFill>
                  <a:schemeClr val="tx1">
                    <a:tint val="75000"/>
                  </a:schemeClr>
                </a:solidFill>
              </a:defRPr>
            </a:lvl1pPr>
          </a:lstStyle>
          <a:p>
            <a:fld id="{31AFA8FF-EAC6-4218-9EC6-351388805B70}" type="datetimeFigureOut">
              <a:rPr kumimoji="1" lang="ja-JP" altLang="en-US" smtClean="0"/>
              <a:t>2026/1/27</a:t>
            </a:fld>
            <a:endParaRPr kumimoji="1" lang="ja-JP" altLang="en-US"/>
          </a:p>
        </p:txBody>
      </p:sp>
      <p:sp>
        <p:nvSpPr>
          <p:cNvPr id="5" name="Footer Placeholder 4"/>
          <p:cNvSpPr>
            <a:spLocks noGrp="1"/>
          </p:cNvSpPr>
          <p:nvPr>
            <p:ph type="ftr" sz="quarter" idx="3"/>
          </p:nvPr>
        </p:nvSpPr>
        <p:spPr>
          <a:xfrm>
            <a:off x="1141412" y="13945545"/>
            <a:ext cx="6239309" cy="865481"/>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276322" y="13945542"/>
            <a:ext cx="771089" cy="865481"/>
          </a:xfrm>
          <a:prstGeom prst="rect">
            <a:avLst/>
          </a:prstGeom>
        </p:spPr>
        <p:txBody>
          <a:bodyPr vert="horz" lIns="91440" tIns="45720" rIns="91440" bIns="45720" rtlCol="0" anchor="ctr"/>
          <a:lstStyle>
            <a:lvl1pPr algn="r">
              <a:defRPr sz="1400">
                <a:solidFill>
                  <a:schemeClr val="tx1">
                    <a:tint val="75000"/>
                  </a:schemeClr>
                </a:solidFill>
              </a:defRPr>
            </a:lvl1pPr>
          </a:lstStyle>
          <a:p>
            <a:fld id="{420F93BB-4635-4021-86D4-080A9622FB08}" type="slidenum">
              <a:rPr kumimoji="1" lang="ja-JP" altLang="en-US" smtClean="0"/>
              <a:t>‹#›</a:t>
            </a:fld>
            <a:endParaRPr kumimoji="1" lang="ja-JP" altLang="en-US"/>
          </a:p>
        </p:txBody>
      </p:sp>
    </p:spTree>
    <p:extLst>
      <p:ext uri="{BB962C8B-B14F-4D97-AF65-F5344CB8AC3E}">
        <p14:creationId xmlns:p14="http://schemas.microsoft.com/office/powerpoint/2010/main" val="482288316"/>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1219170" rtl="0" eaLnBrk="1" latinLnBrk="0" hangingPunct="1">
        <a:lnSpc>
          <a:spcPct val="90000"/>
        </a:lnSpc>
        <a:spcBef>
          <a:spcPct val="0"/>
        </a:spcBef>
        <a:buNone/>
        <a:defRPr kumimoji="1" sz="4800" kern="1200" cap="all" baseline="0">
          <a:solidFill>
            <a:schemeClr val="tx1"/>
          </a:solidFill>
          <a:latin typeface="+mj-lt"/>
          <a:ea typeface="+mj-ea"/>
          <a:cs typeface="+mj-cs"/>
        </a:defRPr>
      </a:lvl1pPr>
    </p:titleStyle>
    <p:bodyStyle>
      <a:lvl1pPr marL="304792" indent="-304792" algn="l" defTabSz="1219170" rtl="0" eaLnBrk="1" latinLnBrk="0" hangingPunct="1">
        <a:lnSpc>
          <a:spcPct val="120000"/>
        </a:lnSpc>
        <a:spcBef>
          <a:spcPts val="1333"/>
        </a:spcBef>
        <a:buSzPct val="125000"/>
        <a:buFont typeface="Arial" panose="020B0604020202020204" pitchFamily="34" charset="0"/>
        <a:buChar char="•"/>
        <a:defRPr kumimoji="1" sz="3200" kern="1200">
          <a:solidFill>
            <a:schemeClr val="tx1"/>
          </a:solidFill>
          <a:latin typeface="+mn-lt"/>
          <a:ea typeface="+mn-ea"/>
          <a:cs typeface="+mn-cs"/>
        </a:defRPr>
      </a:lvl1pPr>
      <a:lvl2pPr marL="914377" indent="-304792" algn="l" defTabSz="1219170" rtl="0" eaLnBrk="1" latinLnBrk="0" hangingPunct="1">
        <a:lnSpc>
          <a:spcPct val="120000"/>
        </a:lnSpc>
        <a:spcBef>
          <a:spcPts val="667"/>
        </a:spcBef>
        <a:buSzPct val="125000"/>
        <a:buFont typeface="Arial" panose="020B0604020202020204" pitchFamily="34" charset="0"/>
        <a:buChar char="•"/>
        <a:defRPr kumimoji="1" sz="2667" kern="1200">
          <a:solidFill>
            <a:schemeClr val="tx1"/>
          </a:solidFill>
          <a:latin typeface="+mn-lt"/>
          <a:ea typeface="+mn-ea"/>
          <a:cs typeface="+mn-cs"/>
        </a:defRPr>
      </a:lvl2pPr>
      <a:lvl3pPr marL="1523962" indent="-304792" algn="l" defTabSz="1219170" rtl="0" eaLnBrk="1" latinLnBrk="0" hangingPunct="1">
        <a:lnSpc>
          <a:spcPct val="120000"/>
        </a:lnSpc>
        <a:spcBef>
          <a:spcPts val="667"/>
        </a:spcBef>
        <a:buSzPct val="125000"/>
        <a:buFont typeface="Arial" panose="020B0604020202020204" pitchFamily="34" charset="0"/>
        <a:buChar char="•"/>
        <a:defRPr kumimoji="1" sz="2400" kern="1200">
          <a:solidFill>
            <a:schemeClr val="tx1"/>
          </a:solidFill>
          <a:latin typeface="+mn-lt"/>
          <a:ea typeface="+mn-ea"/>
          <a:cs typeface="+mn-cs"/>
        </a:defRPr>
      </a:lvl3pPr>
      <a:lvl4pPr marL="2133547" indent="-304792" algn="l" defTabSz="1219170" rtl="0" eaLnBrk="1" latinLnBrk="0" hangingPunct="1">
        <a:lnSpc>
          <a:spcPct val="120000"/>
        </a:lnSpc>
        <a:spcBef>
          <a:spcPts val="667"/>
        </a:spcBef>
        <a:buSzPct val="125000"/>
        <a:buFont typeface="Arial" panose="020B0604020202020204" pitchFamily="34" charset="0"/>
        <a:buChar char="•"/>
        <a:defRPr kumimoji="1" sz="2133" kern="1200">
          <a:solidFill>
            <a:schemeClr val="tx1"/>
          </a:solidFill>
          <a:latin typeface="+mn-lt"/>
          <a:ea typeface="+mn-ea"/>
          <a:cs typeface="+mn-cs"/>
        </a:defRPr>
      </a:lvl4pPr>
      <a:lvl5pPr marL="2743131" indent="-304792" algn="l" defTabSz="1219170" rtl="0" eaLnBrk="1" latinLnBrk="0" hangingPunct="1">
        <a:lnSpc>
          <a:spcPct val="120000"/>
        </a:lnSpc>
        <a:spcBef>
          <a:spcPts val="667"/>
        </a:spcBef>
        <a:buSzPct val="125000"/>
        <a:buFont typeface="Arial" panose="020B0604020202020204" pitchFamily="34" charset="0"/>
        <a:buChar char="•"/>
        <a:defRPr kumimoji="1" sz="2133" kern="1200">
          <a:solidFill>
            <a:schemeClr val="tx1"/>
          </a:solidFill>
          <a:latin typeface="+mn-lt"/>
          <a:ea typeface="+mn-ea"/>
          <a:cs typeface="+mn-cs"/>
        </a:defRPr>
      </a:lvl5pPr>
      <a:lvl6pPr marL="3352716" indent="-304792" algn="l" defTabSz="1219170" rtl="0" eaLnBrk="1" latinLnBrk="0" hangingPunct="1">
        <a:lnSpc>
          <a:spcPct val="120000"/>
        </a:lnSpc>
        <a:spcBef>
          <a:spcPts val="667"/>
        </a:spcBef>
        <a:buSzPct val="125000"/>
        <a:buFont typeface="Arial" panose="020B0604020202020204" pitchFamily="34" charset="0"/>
        <a:buChar char="•"/>
        <a:defRPr kumimoji="1" sz="1867" kern="1200">
          <a:solidFill>
            <a:schemeClr val="tx1"/>
          </a:solidFill>
          <a:latin typeface="+mn-lt"/>
          <a:ea typeface="+mn-ea"/>
          <a:cs typeface="+mn-cs"/>
        </a:defRPr>
      </a:lvl6pPr>
      <a:lvl7pPr marL="3962301" indent="-304792" algn="l" defTabSz="1219170" rtl="0" eaLnBrk="1" latinLnBrk="0" hangingPunct="1">
        <a:lnSpc>
          <a:spcPct val="120000"/>
        </a:lnSpc>
        <a:spcBef>
          <a:spcPts val="667"/>
        </a:spcBef>
        <a:buSzPct val="125000"/>
        <a:buFont typeface="Arial" panose="020B0604020202020204" pitchFamily="34" charset="0"/>
        <a:buChar char="•"/>
        <a:defRPr kumimoji="1" sz="1867" kern="1200">
          <a:solidFill>
            <a:schemeClr val="tx1"/>
          </a:solidFill>
          <a:latin typeface="+mn-lt"/>
          <a:ea typeface="+mn-ea"/>
          <a:cs typeface="+mn-cs"/>
        </a:defRPr>
      </a:lvl7pPr>
      <a:lvl8pPr marL="4571886" indent="-304792" algn="l" defTabSz="1219170" rtl="0" eaLnBrk="1" latinLnBrk="0" hangingPunct="1">
        <a:lnSpc>
          <a:spcPct val="120000"/>
        </a:lnSpc>
        <a:spcBef>
          <a:spcPts val="667"/>
        </a:spcBef>
        <a:buSzPct val="125000"/>
        <a:buFont typeface="Arial" panose="020B0604020202020204" pitchFamily="34" charset="0"/>
        <a:buChar char="•"/>
        <a:defRPr kumimoji="1" sz="1867" kern="1200">
          <a:solidFill>
            <a:schemeClr val="tx1"/>
          </a:solidFill>
          <a:latin typeface="+mn-lt"/>
          <a:ea typeface="+mn-ea"/>
          <a:cs typeface="+mn-cs"/>
        </a:defRPr>
      </a:lvl8pPr>
      <a:lvl9pPr marL="5181470" indent="-304792" algn="l" defTabSz="1219170" rtl="0" eaLnBrk="1" latinLnBrk="0" hangingPunct="1">
        <a:lnSpc>
          <a:spcPct val="120000"/>
        </a:lnSpc>
        <a:spcBef>
          <a:spcPts val="667"/>
        </a:spcBef>
        <a:buSzPct val="125000"/>
        <a:buFont typeface="Arial" panose="020B0604020202020204" pitchFamily="34" charset="0"/>
        <a:buChar char="•"/>
        <a:defRPr kumimoji="1" sz="1867"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orthojpn@gmail.com"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B943C-8FD5-45CF-1F5F-80FD0B43C246}"/>
            </a:ext>
          </a:extLst>
        </p:cNvPr>
        <p:cNvGrpSpPr/>
        <p:nvPr/>
      </p:nvGrpSpPr>
      <p:grpSpPr>
        <a:xfrm>
          <a:off x="0" y="0"/>
          <a:ext cx="0" cy="0"/>
          <a:chOff x="0" y="0"/>
          <a:chExt cx="0" cy="0"/>
        </a:xfrm>
      </p:grpSpPr>
      <p:sp>
        <p:nvSpPr>
          <p:cNvPr id="4" name="楕円 3">
            <a:extLst>
              <a:ext uri="{FF2B5EF4-FFF2-40B4-BE49-F238E27FC236}">
                <a16:creationId xmlns:a16="http://schemas.microsoft.com/office/drawing/2014/main" id="{E665E9CD-B663-F7E7-F394-4E0F6F44ADC5}"/>
              </a:ext>
            </a:extLst>
          </p:cNvPr>
          <p:cNvSpPr/>
          <p:nvPr/>
        </p:nvSpPr>
        <p:spPr>
          <a:xfrm>
            <a:off x="268300" y="276445"/>
            <a:ext cx="3043834" cy="1658680"/>
          </a:xfrm>
          <a:prstGeom prst="ellipse">
            <a:avLst/>
          </a:prstGeom>
          <a:solidFill>
            <a:srgbClr val="99FF66"/>
          </a:solidFill>
          <a:ln>
            <a:noFill/>
          </a:ln>
          <a:effectLst>
            <a:softEdge rad="3175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4400" dirty="0">
                <a:solidFill>
                  <a:schemeClr val="bg1"/>
                </a:solidFill>
                <a:latin typeface="メイリオ" panose="020B0604030504040204" pitchFamily="50" charset="-128"/>
                <a:ea typeface="メイリオ" panose="020B0604030504040204" pitchFamily="50" charset="-128"/>
              </a:rPr>
              <a:t>第</a:t>
            </a:r>
            <a:r>
              <a:rPr kumimoji="1" lang="en-US" altLang="ja-JP" sz="4400" dirty="0">
                <a:solidFill>
                  <a:schemeClr val="bg1"/>
                </a:solidFill>
                <a:latin typeface="メイリオ" panose="020B0604030504040204" pitchFamily="50" charset="-128"/>
                <a:ea typeface="メイリオ" panose="020B0604030504040204" pitchFamily="50" charset="-128"/>
              </a:rPr>
              <a:t>13</a:t>
            </a:r>
            <a:r>
              <a:rPr kumimoji="1" lang="ja-JP" altLang="en-US" sz="4400" dirty="0">
                <a:solidFill>
                  <a:schemeClr val="bg1"/>
                </a:solidFill>
                <a:latin typeface="メイリオ" panose="020B0604030504040204" pitchFamily="50" charset="-128"/>
                <a:ea typeface="メイリオ" panose="020B0604030504040204" pitchFamily="50" charset="-128"/>
              </a:rPr>
              <a:t>回</a:t>
            </a:r>
          </a:p>
        </p:txBody>
      </p:sp>
      <p:sp>
        <p:nvSpPr>
          <p:cNvPr id="5" name="正方形/長方形 4">
            <a:extLst>
              <a:ext uri="{FF2B5EF4-FFF2-40B4-BE49-F238E27FC236}">
                <a16:creationId xmlns:a16="http://schemas.microsoft.com/office/drawing/2014/main" id="{4CF8EFCC-9390-D553-DF0C-3C571A080EA9}"/>
              </a:ext>
            </a:extLst>
          </p:cNvPr>
          <p:cNvSpPr/>
          <p:nvPr/>
        </p:nvSpPr>
        <p:spPr>
          <a:xfrm>
            <a:off x="3444948" y="170121"/>
            <a:ext cx="7400260" cy="2169041"/>
          </a:xfrm>
          <a:prstGeom prst="rect">
            <a:avLst/>
          </a:prstGeom>
          <a:solidFill>
            <a:srgbClr val="99FF66"/>
          </a:solidFill>
          <a:ln>
            <a:noFill/>
          </a:ln>
          <a:effectLst>
            <a:glow rad="139700">
              <a:schemeClr val="accent1">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tabLst>
                <a:tab pos="2700020" algn="ctr"/>
                <a:tab pos="5400040" algn="r"/>
              </a:tabLst>
            </a:pPr>
            <a:r>
              <a:rPr lang="ja-JP" altLang="en-US" sz="44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骨関節感染症診療のための抗菌薬</a:t>
            </a:r>
            <a:endParaRPr kumimoji="1" lang="ja-JP" altLang="en-US" sz="4400"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B3A05E52-E310-7F49-17B5-3140EFE23C8C}"/>
              </a:ext>
            </a:extLst>
          </p:cNvPr>
          <p:cNvSpPr/>
          <p:nvPr/>
        </p:nvSpPr>
        <p:spPr>
          <a:xfrm>
            <a:off x="1261292" y="2642075"/>
            <a:ext cx="9774865" cy="1292662"/>
          </a:xfrm>
          <a:prstGeom prst="rect">
            <a:avLst/>
          </a:prstGeom>
        </p:spPr>
        <p:txBody>
          <a:bodyPr wrap="square">
            <a:spAutoFit/>
          </a:bodyPr>
          <a:lstStyle/>
          <a:p>
            <a:pPr indent="306070" algn="just">
              <a:lnSpc>
                <a:spcPct val="150000"/>
              </a:lnSpc>
              <a:spcAft>
                <a:spcPts val="0"/>
              </a:spcAft>
            </a:pP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日時：令和</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日（土曜日）</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14</a:t>
            </a: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00 </a:t>
            </a: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19</a:t>
            </a:r>
            <a:r>
              <a:rPr lang="ja-JP"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30</a:t>
            </a:r>
            <a:endParaRPr lang="ja-JP" altLang="ja-JP" sz="28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indent="306070" algn="just">
              <a:lnSpc>
                <a:spcPct val="150000"/>
              </a:lnSpc>
              <a:spcAft>
                <a:spcPts val="0"/>
              </a:spcAft>
            </a:pPr>
            <a:r>
              <a:rPr lang="ja-JP" altLang="ja-JP" sz="24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主催：　一般社団法人</a:t>
            </a:r>
            <a:r>
              <a:rPr lang="en-US" altLang="ja-JP" sz="24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b="1" kern="100" dirty="0" err="1">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OrthoSupport</a:t>
            </a:r>
            <a:r>
              <a:rPr lang="ja-JP" altLang="ja-JP" sz="24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Zoom</a:t>
            </a:r>
            <a:r>
              <a:rPr lang="ja-JP" altLang="ja-JP" sz="20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にて</a:t>
            </a:r>
            <a:r>
              <a:rPr lang="en-US" altLang="ja-JP" sz="20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WEB</a:t>
            </a:r>
            <a:r>
              <a:rPr lang="ja-JP" altLang="ja-JP" sz="20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開催）</a:t>
            </a:r>
            <a:endParaRPr lang="ja-JP" altLang="ja-JP" sz="20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D03561ED-94B6-BBE2-0C68-1FC4442099B9}"/>
              </a:ext>
            </a:extLst>
          </p:cNvPr>
          <p:cNvSpPr/>
          <p:nvPr/>
        </p:nvSpPr>
        <p:spPr>
          <a:xfrm>
            <a:off x="2687071" y="12507812"/>
            <a:ext cx="5774338" cy="461665"/>
          </a:xfrm>
          <a:prstGeom prst="rect">
            <a:avLst/>
          </a:prstGeom>
        </p:spPr>
        <p:txBody>
          <a:bodyPr wrap="none">
            <a:spAutoFit/>
          </a:bodyPr>
          <a:lstStyle/>
          <a:p>
            <a:pPr indent="765175" algn="just">
              <a:spcAft>
                <a:spcPts val="0"/>
              </a:spcAft>
            </a:pPr>
            <a:r>
              <a:rPr lang="en-US" altLang="ja-JP" b="1" kern="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19 : 20 – 19 : 30   </a:t>
            </a:r>
            <a:r>
              <a:rPr lang="ja-JP" altLang="ja-JP" b="1" kern="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2400" b="1" kern="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全体</a:t>
            </a:r>
            <a:r>
              <a:rPr lang="en-US" altLang="ja-JP" sz="2400" b="1" kern="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discussion</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E67EF675-909C-B6AD-928A-1F4CF297F163}"/>
              </a:ext>
            </a:extLst>
          </p:cNvPr>
          <p:cNvSpPr/>
          <p:nvPr/>
        </p:nvSpPr>
        <p:spPr>
          <a:xfrm>
            <a:off x="4957708" y="4219823"/>
            <a:ext cx="2276584" cy="369332"/>
          </a:xfrm>
          <a:prstGeom prst="rect">
            <a:avLst/>
          </a:prstGeom>
        </p:spPr>
        <p:txBody>
          <a:bodyPr wrap="none">
            <a:spAutoFit/>
          </a:bodyPr>
          <a:lstStyle/>
          <a:p>
            <a:pPr algn="ctr">
              <a:spcAft>
                <a:spcPts val="0"/>
              </a:spcAft>
            </a:pPr>
            <a:r>
              <a:rPr lang="ja-JP" altLang="ja-JP"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プログラム　～</a:t>
            </a:r>
            <a:endParaRPr lang="ja-JP" altLang="ja-JP" sz="1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B52BD45F-7F81-97BD-137B-41721287A53C}"/>
              </a:ext>
            </a:extLst>
          </p:cNvPr>
          <p:cNvSpPr/>
          <p:nvPr/>
        </p:nvSpPr>
        <p:spPr>
          <a:xfrm>
            <a:off x="340242" y="13154518"/>
            <a:ext cx="11295621" cy="1754326"/>
          </a:xfrm>
          <a:prstGeom prst="rect">
            <a:avLst/>
          </a:prstGeom>
        </p:spPr>
        <p:txBody>
          <a:bodyPr wrap="square">
            <a:spAutoFit/>
          </a:bodyPr>
          <a:lstStyle/>
          <a:p>
            <a:pPr marL="600075" algn="just">
              <a:spcAft>
                <a:spcPts val="0"/>
              </a:spcAft>
            </a:pP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　お好きな飲み物、食べ物をご用意いただき、リラックスしてご参加ください</a:t>
            </a:r>
          </a:p>
          <a:p>
            <a:pPr marL="600075" algn="just">
              <a:spcAft>
                <a:spcPts val="0"/>
              </a:spcAft>
            </a:pP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　先着順で受け付けております。ご参加いただける人数に限りがございます。</a:t>
            </a:r>
          </a:p>
          <a:p>
            <a:pPr marL="600075" algn="just">
              <a:spcAft>
                <a:spcPts val="0"/>
              </a:spcAft>
            </a:pP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　　お早めにお申し込みください。</a:t>
            </a:r>
          </a:p>
          <a:p>
            <a:pPr marL="600075" algn="just">
              <a:spcAft>
                <a:spcPts val="0"/>
              </a:spcAft>
            </a:pP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事前登録者には、ハンドアウトを配布し、動画編集後 </a:t>
            </a:r>
            <a:r>
              <a:rPr lang="en-US" altLang="ja-JP"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2</a:t>
            </a:r>
            <a:r>
              <a:rPr lang="ja-JP" altLang="en-US"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週間 </a:t>
            </a:r>
            <a:r>
              <a:rPr lang="en-US" altLang="ja-JP"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WEB</a:t>
            </a:r>
            <a:r>
              <a:rPr lang="ja-JP" altLang="en-US"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聴講いただけます。</a:t>
            </a:r>
          </a:p>
          <a:p>
            <a:pPr marL="600075" algn="just">
              <a:spcAft>
                <a:spcPts val="0"/>
              </a:spcAft>
            </a:pPr>
            <a:r>
              <a:rPr lang="ja-JP" altLang="en-US"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　　（なお、動画編集には、通常</a:t>
            </a:r>
            <a:r>
              <a:rPr lang="en-US" altLang="ja-JP"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2</a:t>
            </a:r>
            <a:r>
              <a:rPr lang="ja-JP" altLang="en-US" b="1" kern="100" dirty="0">
                <a:solidFill>
                  <a:srgbClr val="FFFF00"/>
                </a:solidFill>
                <a:latin typeface="メイリオ" panose="020B0604030504040204" pitchFamily="50" charset="-128"/>
                <a:ea typeface="メイリオ" panose="020B0604030504040204" pitchFamily="50" charset="-128"/>
                <a:cs typeface="Times New Roman" panose="02020603050405020304" pitchFamily="18" charset="0"/>
              </a:rPr>
              <a:t>週間程度かかります）</a:t>
            </a:r>
          </a:p>
          <a:p>
            <a:pPr marL="600075" algn="just">
              <a:spcAft>
                <a:spcPts val="0"/>
              </a:spcAft>
            </a:pP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受講料</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　医師：</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8000</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円、コメディカル・研修医 </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5000</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円　</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Chat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会員：</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3000</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円</a:t>
            </a:r>
          </a:p>
        </p:txBody>
      </p:sp>
      <p:sp>
        <p:nvSpPr>
          <p:cNvPr id="21" name="正方形/長方形 20">
            <a:extLst>
              <a:ext uri="{FF2B5EF4-FFF2-40B4-BE49-F238E27FC236}">
                <a16:creationId xmlns:a16="http://schemas.microsoft.com/office/drawing/2014/main" id="{7E9D7B72-6049-1190-BC84-C2B722C923CE}"/>
              </a:ext>
            </a:extLst>
          </p:cNvPr>
          <p:cNvSpPr/>
          <p:nvPr/>
        </p:nvSpPr>
        <p:spPr>
          <a:xfrm>
            <a:off x="2190307" y="15250647"/>
            <a:ext cx="3877985" cy="923330"/>
          </a:xfrm>
          <a:prstGeom prst="rect">
            <a:avLst/>
          </a:prstGeom>
        </p:spPr>
        <p:txBody>
          <a:bodyPr wrap="none">
            <a:spAutoFit/>
          </a:bodyPr>
          <a:lstStyle/>
          <a:p>
            <a:pPr marL="2533650" indent="-2533650" algn="just">
              <a:spcAft>
                <a:spcPts val="0"/>
              </a:spcAft>
            </a:pPr>
            <a:r>
              <a:rPr lang="ja-JP" altLang="ja-JP"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一般社団法人オルソサポート事務局</a:t>
            </a:r>
            <a:endParaRPr lang="en-US" altLang="ja-JP"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dirty="0">
                <a:solidFill>
                  <a:schemeClr val="bg1"/>
                </a:solidFill>
                <a:latin typeface="メイリオ" panose="020B0604030504040204" pitchFamily="50" charset="-128"/>
                <a:ea typeface="メイリオ" panose="020B0604030504040204" pitchFamily="50" charset="-128"/>
              </a:rPr>
              <a:t>TEL 03-5980-7281</a:t>
            </a:r>
            <a:endParaRPr lang="ja-JP" altLang="ja-JP" dirty="0">
              <a:solidFill>
                <a:schemeClr val="bg1"/>
              </a:solidFill>
              <a:latin typeface="メイリオ" panose="020B0604030504040204" pitchFamily="50" charset="-128"/>
              <a:ea typeface="メイリオ" panose="020B0604030504040204" pitchFamily="50" charset="-128"/>
            </a:endParaRPr>
          </a:p>
          <a:p>
            <a:r>
              <a:rPr lang="en-US" altLang="ja-JP" dirty="0">
                <a:solidFill>
                  <a:schemeClr val="bg1"/>
                </a:solidFill>
                <a:latin typeface="メイリオ" panose="020B0604030504040204" pitchFamily="50" charset="-128"/>
                <a:ea typeface="メイリオ" panose="020B0604030504040204" pitchFamily="50" charset="-128"/>
              </a:rPr>
              <a:t>FAX 03-5980-7310  </a:t>
            </a:r>
            <a:endParaRPr lang="ja-JP" altLang="ja-JP"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F04CD860-DA0F-6499-CD38-CDE115DE70E1}"/>
              </a:ext>
            </a:extLst>
          </p:cNvPr>
          <p:cNvSpPr txBox="1"/>
          <p:nvPr/>
        </p:nvSpPr>
        <p:spPr>
          <a:xfrm>
            <a:off x="340242" y="15328746"/>
            <a:ext cx="1850065" cy="400110"/>
          </a:xfrm>
          <a:prstGeom prst="rect">
            <a:avLst/>
          </a:prstGeom>
          <a:noFill/>
          <a:ln>
            <a:noFill/>
          </a:ln>
        </p:spPr>
        <p:txBody>
          <a:bodyPr wrap="square" rtlCol="0">
            <a:spAutoFit/>
          </a:bodyPr>
          <a:lstStyle/>
          <a:p>
            <a:r>
              <a:rPr lang="ja-JP" altLang="en-US" sz="2000" dirty="0">
                <a:solidFill>
                  <a:schemeClr val="bg1"/>
                </a:solidFill>
                <a:latin typeface="メイリオ" panose="020B0604030504040204" pitchFamily="50" charset="-128"/>
                <a:ea typeface="メイリオ" panose="020B0604030504040204" pitchFamily="50" charset="-128"/>
              </a:rPr>
              <a:t>お問い合わせ</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5210C336-B3FE-96A8-7575-CCFFFEF43F03}"/>
              </a:ext>
            </a:extLst>
          </p:cNvPr>
          <p:cNvSpPr txBox="1"/>
          <p:nvPr/>
        </p:nvSpPr>
        <p:spPr>
          <a:xfrm>
            <a:off x="6586973" y="15114291"/>
            <a:ext cx="1850065" cy="1015663"/>
          </a:xfrm>
          <a:prstGeom prst="rect">
            <a:avLst/>
          </a:prstGeom>
          <a:noFill/>
          <a:ln>
            <a:noFill/>
          </a:ln>
        </p:spPr>
        <p:txBody>
          <a:bodyPr wrap="square" rtlCol="0">
            <a:spAutoFit/>
          </a:bodyPr>
          <a:lstStyle/>
          <a:p>
            <a:pPr>
              <a:lnSpc>
                <a:spcPct val="150000"/>
              </a:lnSpc>
            </a:pPr>
            <a:r>
              <a:rPr lang="ja-JP" altLang="en-US" sz="2000" dirty="0">
                <a:solidFill>
                  <a:schemeClr val="bg1"/>
                </a:solidFill>
                <a:latin typeface="メイリオ" panose="020B0604030504040204" pitchFamily="50" charset="-128"/>
                <a:ea typeface="メイリオ" panose="020B0604030504040204" pitchFamily="50" charset="-128"/>
              </a:rPr>
              <a:t>申し込み</a:t>
            </a:r>
            <a:endParaRPr lang="en-US" altLang="ja-JP" sz="2000" dirty="0">
              <a:solidFill>
                <a:schemeClr val="bg1"/>
              </a:solidFill>
              <a:latin typeface="メイリオ" panose="020B0604030504040204" pitchFamily="50" charset="-128"/>
              <a:ea typeface="メイリオ" panose="020B0604030504040204" pitchFamily="50" charset="-128"/>
            </a:endParaRPr>
          </a:p>
          <a:p>
            <a:pPr>
              <a:lnSpc>
                <a:spcPct val="150000"/>
              </a:lnSpc>
            </a:pPr>
            <a:r>
              <a:rPr lang="ja-JP" altLang="en-US" sz="2000" dirty="0">
                <a:solidFill>
                  <a:schemeClr val="bg1"/>
                </a:solidFill>
                <a:latin typeface="メイリオ" panose="020B0604030504040204" pitchFamily="50" charset="-128"/>
                <a:ea typeface="メイリオ" panose="020B0604030504040204" pitchFamily="50" charset="-128"/>
              </a:rPr>
              <a:t>お問い合わせ</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1FF68922-A712-9322-049C-95DB53F3FD41}"/>
              </a:ext>
            </a:extLst>
          </p:cNvPr>
          <p:cNvSpPr/>
          <p:nvPr/>
        </p:nvSpPr>
        <p:spPr>
          <a:xfrm>
            <a:off x="8370832" y="15682178"/>
            <a:ext cx="3786678" cy="369332"/>
          </a:xfrm>
          <a:prstGeom prst="rect">
            <a:avLst/>
          </a:prstGeom>
        </p:spPr>
        <p:txBody>
          <a:bodyPr wrap="none">
            <a:spAutoFit/>
          </a:bodyPr>
          <a:lstStyle/>
          <a:p>
            <a:r>
              <a:rPr lang="en-US" altLang="ja-JP" kern="100" dirty="0">
                <a:solidFill>
                  <a:schemeClr val="bg1">
                    <a:lumMod val="95000"/>
                    <a:lumOff val="5000"/>
                  </a:schemeClr>
                </a:solidFill>
                <a:latin typeface="メイリオ" panose="020B0604030504040204" pitchFamily="50" charset="-128"/>
                <a:ea typeface="メイリオ" panose="020B0604030504040204" pitchFamily="50" charset="-128"/>
                <a:cs typeface="Times New Roman" panose="02020603050405020304" pitchFamily="18" charset="0"/>
                <a:hlinkClick r:id="rId2"/>
              </a:rPr>
              <a:t>orthojpn@gmail.com</a:t>
            </a:r>
            <a:r>
              <a:rPr lang="ja-JP" altLang="en-US" kern="100" dirty="0">
                <a:solidFill>
                  <a:schemeClr val="bg1">
                    <a:lumMod val="95000"/>
                    <a:lumOff val="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solidFill>
                  <a:schemeClr val="bg1">
                    <a:lumMod val="95000"/>
                    <a:lumOff val="5000"/>
                  </a:schemeClr>
                </a:solidFill>
                <a:latin typeface="メイリオ" panose="020B0604030504040204" pitchFamily="50" charset="-128"/>
                <a:ea typeface="メイリオ" panose="020B0604030504040204" pitchFamily="50" charset="-128"/>
                <a:cs typeface="Times New Roman" panose="02020603050405020304" pitchFamily="18" charset="0"/>
              </a:rPr>
              <a:t>担当：</a:t>
            </a:r>
            <a:r>
              <a:rPr lang="ja-JP" altLang="en-US" kern="100" dirty="0">
                <a:solidFill>
                  <a:schemeClr val="bg1">
                    <a:lumMod val="95000"/>
                    <a:lumOff val="5000"/>
                  </a:schemeClr>
                </a:solidFill>
                <a:latin typeface="メイリオ" panose="020B0604030504040204" pitchFamily="50" charset="-128"/>
                <a:ea typeface="メイリオ" panose="020B0604030504040204" pitchFamily="50" charset="-128"/>
                <a:cs typeface="Times New Roman" panose="02020603050405020304" pitchFamily="18" charset="0"/>
              </a:rPr>
              <a:t>小林</a:t>
            </a:r>
            <a:endParaRPr lang="ja-JP" altLang="en-US" dirty="0">
              <a:solidFill>
                <a:schemeClr val="bg1">
                  <a:lumMod val="95000"/>
                  <a:lumOff val="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B2B6774-23F5-9468-AC4A-1B6EE5E61929}"/>
              </a:ext>
            </a:extLst>
          </p:cNvPr>
          <p:cNvSpPr txBox="1"/>
          <p:nvPr/>
        </p:nvSpPr>
        <p:spPr>
          <a:xfrm>
            <a:off x="8359761" y="15250647"/>
            <a:ext cx="3145220" cy="369332"/>
          </a:xfrm>
          <a:prstGeom prst="rect">
            <a:avLst/>
          </a:prstGeom>
          <a:noFill/>
        </p:spPr>
        <p:txBody>
          <a:bodyPr wrap="none" rtlCol="0">
            <a:spAutoFit/>
          </a:bodyPr>
          <a:lstStyle/>
          <a:p>
            <a:r>
              <a:rPr lang="en-US" altLang="ja-JP" dirty="0">
                <a:solidFill>
                  <a:schemeClr val="bg1"/>
                </a:solidFill>
              </a:rPr>
              <a:t>http://ortho-support.com/news/</a:t>
            </a:r>
            <a:endParaRPr kumimoji="1" lang="ja-JP" altLang="en-US" dirty="0">
              <a:solidFill>
                <a:schemeClr val="bg1"/>
              </a:solidFill>
            </a:endParaRPr>
          </a:p>
        </p:txBody>
      </p:sp>
      <p:graphicFrame>
        <p:nvGraphicFramePr>
          <p:cNvPr id="2" name="表 2">
            <a:extLst>
              <a:ext uri="{FF2B5EF4-FFF2-40B4-BE49-F238E27FC236}">
                <a16:creationId xmlns:a16="http://schemas.microsoft.com/office/drawing/2014/main" id="{F4ADD74C-DD66-8B12-01D4-283B3F7C9120}"/>
              </a:ext>
            </a:extLst>
          </p:cNvPr>
          <p:cNvGraphicFramePr>
            <a:graphicFrameLocks noGrp="1"/>
          </p:cNvGraphicFramePr>
          <p:nvPr>
            <p:extLst>
              <p:ext uri="{D42A27DB-BD31-4B8C-83A1-F6EECF244321}">
                <p14:modId xmlns:p14="http://schemas.microsoft.com/office/powerpoint/2010/main" val="3650380875"/>
              </p:ext>
            </p:extLst>
          </p:nvPr>
        </p:nvGraphicFramePr>
        <p:xfrm>
          <a:off x="772356" y="4635555"/>
          <a:ext cx="10647289" cy="8704695"/>
        </p:xfrm>
        <a:graphic>
          <a:graphicData uri="http://schemas.openxmlformats.org/drawingml/2006/table">
            <a:tbl>
              <a:tblPr firstRow="1" bandRow="1">
                <a:tableStyleId>{16D9F66E-5EB9-4882-86FB-DCBF35E3C3E4}</a:tableStyleId>
              </a:tblPr>
              <a:tblGrid>
                <a:gridCol w="10647289">
                  <a:extLst>
                    <a:ext uri="{9D8B030D-6E8A-4147-A177-3AD203B41FA5}">
                      <a16:colId xmlns:a16="http://schemas.microsoft.com/office/drawing/2014/main" val="3902632338"/>
                    </a:ext>
                  </a:extLst>
                </a:gridCol>
              </a:tblGrid>
              <a:tr h="1432800">
                <a:tc>
                  <a:txBody>
                    <a:bodyPr/>
                    <a:lstStyle/>
                    <a:p>
                      <a:pPr>
                        <a:lnSpc>
                          <a:spcPct val="150000"/>
                        </a:lnSpc>
                      </a:pP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【講演</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14:</a:t>
                      </a: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00 –15: 00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感染性脊椎炎と人工関節周囲感染の診断と治療</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ja-JP" altLang="ja-JP" sz="2200" kern="1200" dirty="0">
                        <a:solidFill>
                          <a:schemeClr val="dk1"/>
                        </a:solidFill>
                        <a:effectLst/>
                        <a:latin typeface="メイリオ" panose="020B0604030504040204" pitchFamily="50" charset="-128"/>
                        <a:ea typeface="メイリオ" panose="020B0604030504040204" pitchFamily="50" charset="-128"/>
                        <a:cs typeface="+mn-cs"/>
                      </a:endParaRPr>
                    </a:p>
                    <a:p>
                      <a:pPr marL="0" marR="0" indent="0" algn="l" defTabSz="1219170" rtl="0" eaLnBrk="1" fontAlgn="auto" latinLnBrk="0" hangingPunct="1">
                        <a:lnSpc>
                          <a:spcPct val="150000"/>
                        </a:lnSpc>
                        <a:spcBef>
                          <a:spcPts val="0"/>
                        </a:spcBef>
                        <a:spcAft>
                          <a:spcPts val="0"/>
                        </a:spcAft>
                        <a:buClrTx/>
                        <a:buSzTx/>
                        <a:buFontTx/>
                        <a:buNone/>
                        <a:tabLst/>
                        <a:defRPr/>
                      </a:pP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講師：</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講師：松尾 貴公</a:t>
                      </a:r>
                      <a:r>
                        <a:rPr kumimoji="1" lang="ja-JP" altLang="en-US" sz="2200" b="1" kern="1200">
                          <a:solidFill>
                            <a:srgbClr val="0070C0"/>
                          </a:solidFill>
                          <a:effectLst/>
                          <a:latin typeface="メイリオ" panose="020B0604030504040204" pitchFamily="50" charset="-128"/>
                          <a:ea typeface="メイリオ" panose="020B0604030504040204" pitchFamily="50" charset="-128"/>
                          <a:cs typeface="+mn-cs"/>
                        </a:rPr>
                        <a:t>先生　</a:t>
                      </a:r>
                      <a:r>
                        <a:rPr kumimoji="1" lang="en-US" altLang="ja-JP" sz="2200" b="1" kern="1200" dirty="0">
                          <a:solidFill>
                            <a:srgbClr val="0070C0"/>
                          </a:solidFill>
                          <a:effectLst/>
                          <a:latin typeface="メイリオ" panose="020B0604030504040204" pitchFamily="50" charset="-128"/>
                          <a:ea typeface="メイリオ" panose="020B0604030504040204" pitchFamily="50" charset="-128"/>
                          <a:cs typeface="+mn-cs"/>
                        </a:rPr>
                        <a:t>MD</a:t>
                      </a:r>
                      <a:r>
                        <a:rPr kumimoji="1" lang="ja-JP" altLang="en-US" sz="2200" b="1" kern="1200">
                          <a:solidFill>
                            <a:srgbClr val="0070C0"/>
                          </a:solidFill>
                          <a:effectLst/>
                          <a:latin typeface="メイリオ" panose="020B0604030504040204" pitchFamily="50" charset="-128"/>
                          <a:ea typeface="メイリオ" panose="020B0604030504040204" pitchFamily="50" charset="-128"/>
                          <a:cs typeface="+mn-cs"/>
                        </a:rPr>
                        <a:t>アンダーソンがんセンター感染症科　　</a:t>
                      </a:r>
                      <a:endParaRPr kumimoji="1" lang="en-US" altLang="ja-JP" sz="2200" b="1" kern="1200" dirty="0">
                        <a:solidFill>
                          <a:srgbClr val="0070C0"/>
                        </a:solidFill>
                        <a:effectLst/>
                        <a:latin typeface="メイリオ" panose="020B0604030504040204" pitchFamily="50" charset="-128"/>
                        <a:ea typeface="メイリオ" panose="020B0604030504040204" pitchFamily="50" charset="-128"/>
                        <a:cs typeface="+mn-cs"/>
                      </a:endParaRPr>
                    </a:p>
                    <a:p>
                      <a:pPr marL="0" marR="0" indent="0" algn="l" defTabSz="1219170" rtl="0" eaLnBrk="1" fontAlgn="auto" latinLnBrk="0" hangingPunct="1">
                        <a:lnSpc>
                          <a:spcPct val="150000"/>
                        </a:lnSpc>
                        <a:spcBef>
                          <a:spcPts val="0"/>
                        </a:spcBef>
                        <a:spcAft>
                          <a:spcPts val="0"/>
                        </a:spcAft>
                        <a:buClrTx/>
                        <a:buSzTx/>
                        <a:buFontTx/>
                        <a:buNone/>
                        <a:tabLst/>
                        <a:defRPr/>
                      </a:pPr>
                      <a:r>
                        <a:rPr kumimoji="1" lang="ja-JP" altLang="en-US" sz="2200" b="1" kern="1200">
                          <a:solidFill>
                            <a:srgbClr val="0070C0"/>
                          </a:solidFill>
                          <a:effectLst/>
                          <a:latin typeface="メイリオ" panose="020B0604030504040204" pitchFamily="50" charset="-128"/>
                          <a:ea typeface="メイリオ" panose="020B0604030504040204" pitchFamily="50" charset="-128"/>
                          <a:cs typeface="+mn-cs"/>
                        </a:rPr>
                        <a:t>　　　　　　　　　　　　　　　</a:t>
                      </a:r>
                      <a:r>
                        <a:rPr kumimoji="1" lang="en-US" altLang="ja-JP" sz="2200" b="1" kern="1200" dirty="0">
                          <a:solidFill>
                            <a:srgbClr val="0070C0"/>
                          </a:solidFill>
                          <a:effectLst/>
                          <a:latin typeface="メイリオ" panose="020B0604030504040204" pitchFamily="50" charset="-128"/>
                          <a:ea typeface="メイリオ" panose="020B0604030504040204" pitchFamily="50" charset="-128"/>
                          <a:cs typeface="+mn-cs"/>
                        </a:rPr>
                        <a:t>Assistant Professor</a:t>
                      </a:r>
                      <a:endParaRPr kumimoji="1" lang="ja-JP" altLang="ja-JP" sz="2200" kern="1200" dirty="0">
                        <a:solidFill>
                          <a:srgbClr val="0070C0"/>
                        </a:solidFill>
                        <a:effectLst/>
                        <a:latin typeface="メイリオ" panose="020B0604030504040204" pitchFamily="50" charset="-128"/>
                        <a:ea typeface="メイリオ" panose="020B0604030504040204" pitchFamily="50" charset="-128"/>
                        <a:cs typeface="+mn-cs"/>
                      </a:endParaRPr>
                    </a:p>
                    <a:p>
                      <a:pPr>
                        <a:lnSpc>
                          <a:spcPct val="150000"/>
                        </a:lnSpc>
                      </a:pP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【講演</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2</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15: 00 –15: 40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 最低限覚えておきたい標準的な抗菌薬 』</a:t>
                      </a:r>
                    </a:p>
                    <a:p>
                      <a:pPr>
                        <a:lnSpc>
                          <a:spcPct val="150000"/>
                        </a:lnSpc>
                      </a:pP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講師：山田</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浩司</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先生　</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溝ノ口</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整形外科</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院長</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東京大学整形外科非常勤講師</a:t>
                      </a:r>
                      <a:endParaRPr kumimoji="1" lang="en-US" altLang="ja-JP" sz="2200" b="1" kern="1200" dirty="0">
                        <a:solidFill>
                          <a:srgbClr val="0070C0"/>
                        </a:solidFill>
                        <a:effectLst/>
                        <a:latin typeface="メイリオ" panose="020B0604030504040204" pitchFamily="50" charset="-128"/>
                        <a:ea typeface="メイリオ" panose="020B0604030504040204" pitchFamily="50" charset="-128"/>
                        <a:cs typeface="+mn-cs"/>
                      </a:endParaRPr>
                    </a:p>
                    <a:p>
                      <a:endParaRPr kumimoji="1" lang="en-US" altLang="ja-JP" sz="1000" b="1" kern="1200" dirty="0">
                        <a:solidFill>
                          <a:schemeClr val="dk1"/>
                        </a:solidFill>
                        <a:effectLst/>
                        <a:latin typeface="メイリオ" panose="020B0604030504040204" pitchFamily="50" charset="-128"/>
                        <a:ea typeface="メイリオ" panose="020B0604030504040204" pitchFamily="50" charset="-128"/>
                        <a:cs typeface="+mn-cs"/>
                      </a:endParaRPr>
                    </a:p>
                  </a:txBody>
                  <a:tcPr anchor="ctr">
                    <a:solidFill>
                      <a:schemeClr val="accent6">
                        <a:lumMod val="20000"/>
                        <a:lumOff val="80000"/>
                      </a:schemeClr>
                    </a:solidFill>
                  </a:tcPr>
                </a:tc>
                <a:extLst>
                  <a:ext uri="{0D108BD9-81ED-4DB2-BD59-A6C34878D82A}">
                    <a16:rowId xmlns:a16="http://schemas.microsoft.com/office/drawing/2014/main" val="2069771423"/>
                  </a:ext>
                </a:extLst>
              </a:tr>
              <a:tr h="402263">
                <a:tc>
                  <a:txBody>
                    <a:bodyPr/>
                    <a:lstStyle/>
                    <a:p>
                      <a:pPr algn="ct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Discussion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と 休憩、</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 10</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分 〉</a:t>
                      </a:r>
                      <a:endParaRPr kumimoji="1" lang="ja-JP" altLang="en-US" sz="2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65049494"/>
                  </a:ext>
                </a:extLst>
              </a:tr>
              <a:tr h="1149553">
                <a:tc>
                  <a:txBody>
                    <a:bodyPr/>
                    <a:lstStyle/>
                    <a:p>
                      <a:pPr>
                        <a:lnSpc>
                          <a:spcPct val="150000"/>
                        </a:lnSpc>
                      </a:pP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【講演</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3</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15: 50 –16: 30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 抗</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 MRSA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薬の選び方</a:t>
                      </a: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と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骨移行性の問題』</a:t>
                      </a:r>
                    </a:p>
                    <a:p>
                      <a:pPr>
                        <a:lnSpc>
                          <a:spcPct val="150000"/>
                        </a:lnSpc>
                      </a:pP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講師：山田</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浩司</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先生　</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溝ノ口</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整形外科</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院長</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東京大学整形外科非常勤講師</a:t>
                      </a:r>
                      <a:endParaRPr kumimoji="1" lang="en-US" altLang="ja-JP" sz="2200" b="1" kern="1200" dirty="0">
                        <a:solidFill>
                          <a:srgbClr val="0070C0"/>
                        </a:solidFill>
                        <a:effectLst/>
                        <a:latin typeface="メイリオ" panose="020B0604030504040204" pitchFamily="50" charset="-128"/>
                        <a:ea typeface="メイリオ" panose="020B0604030504040204" pitchFamily="50" charset="-128"/>
                        <a:cs typeface="+mn-cs"/>
                      </a:endParaRPr>
                    </a:p>
                  </a:txBody>
                  <a:tcPr anchor="ctr">
                    <a:solidFill>
                      <a:schemeClr val="accent6">
                        <a:lumMod val="20000"/>
                        <a:lumOff val="80000"/>
                      </a:schemeClr>
                    </a:solidFill>
                  </a:tcPr>
                </a:tc>
                <a:extLst>
                  <a:ext uri="{0D108BD9-81ED-4DB2-BD59-A6C34878D82A}">
                    <a16:rowId xmlns:a16="http://schemas.microsoft.com/office/drawing/2014/main" val="195261165"/>
                  </a:ext>
                </a:extLst>
              </a:tr>
              <a:tr h="1318934">
                <a:tc>
                  <a:txBody>
                    <a:bodyPr/>
                    <a:lstStyle/>
                    <a:p>
                      <a:pPr>
                        <a:lnSpc>
                          <a:spcPct val="150000"/>
                        </a:lnSpc>
                      </a:pP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講演</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4</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16: 30 –17: 10</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『感染症診療の基本』</a:t>
                      </a:r>
                      <a:endParaRPr kumimoji="1" lang="ja-JP" altLang="ja-JP" sz="2200" kern="1200" dirty="0">
                        <a:solidFill>
                          <a:schemeClr val="dk1"/>
                        </a:solidFill>
                        <a:effectLst/>
                        <a:latin typeface="メイリオ" panose="020B0604030504040204" pitchFamily="50" charset="-128"/>
                        <a:ea typeface="メイリオ" panose="020B0604030504040204" pitchFamily="50" charset="-128"/>
                        <a:cs typeface="+mn-cs"/>
                      </a:endParaRPr>
                    </a:p>
                    <a:p>
                      <a:pPr>
                        <a:lnSpc>
                          <a:spcPct val="150000"/>
                        </a:lnSpc>
                      </a:pP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講師：</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谷口 俊文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先生　</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千葉大学病院 感染制御部・感染症内科 准教授</a:t>
                      </a:r>
                      <a:endParaRPr kumimoji="1" lang="ja-JP" altLang="en-US" sz="2200" dirty="0">
                        <a:solidFill>
                          <a:srgbClr val="0070C0"/>
                        </a:solidFill>
                        <a:latin typeface="メイリオ" panose="020B0604030504040204" pitchFamily="50" charset="-128"/>
                        <a:ea typeface="メイリオ"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3199625261"/>
                  </a:ext>
                </a:extLst>
              </a:tr>
              <a:tr h="402263">
                <a:tc>
                  <a:txBody>
                    <a:bodyPr/>
                    <a:lstStyle/>
                    <a:p>
                      <a:pPr algn="ct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 Discussion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と 休憩、</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 20</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分 〉</a:t>
                      </a:r>
                      <a:endParaRPr kumimoji="1" lang="ja-JP" altLang="en-US" sz="2200" dirty="0">
                        <a:latin typeface="メイリオ" panose="020B0604030504040204" pitchFamily="50" charset="-128"/>
                        <a:ea typeface="メイリオ"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494428198"/>
                  </a:ext>
                </a:extLst>
              </a:tr>
              <a:tr h="1066038">
                <a:tc>
                  <a:txBody>
                    <a:bodyPr/>
                    <a:lstStyle/>
                    <a:p>
                      <a:pPr>
                        <a:lnSpc>
                          <a:spcPct val="150000"/>
                        </a:lnSpc>
                      </a:pP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【講演</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5</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17: 30 –18: 10</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『各種抗菌薬の注意点 』</a:t>
                      </a:r>
                      <a:endParaRPr kumimoji="1" lang="ja-JP" altLang="ja-JP" sz="2200" kern="1200" dirty="0">
                        <a:solidFill>
                          <a:schemeClr val="dk1"/>
                        </a:solidFill>
                        <a:effectLst/>
                        <a:latin typeface="メイリオ" panose="020B0604030504040204" pitchFamily="50" charset="-128"/>
                        <a:ea typeface="メイリオ" panose="020B0604030504040204" pitchFamily="50" charset="-128"/>
                        <a:cs typeface="+mn-cs"/>
                      </a:endParaRPr>
                    </a:p>
                    <a:p>
                      <a:pPr>
                        <a:lnSpc>
                          <a:spcPct val="150000"/>
                        </a:lnSpc>
                      </a:pP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講師：</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中島 美治 </a:t>
                      </a:r>
                      <a:r>
                        <a:rPr kumimoji="1" lang="zh-TW" altLang="en-US" sz="2200" b="1" kern="1200" dirty="0">
                          <a:solidFill>
                            <a:srgbClr val="0070C0"/>
                          </a:solidFill>
                          <a:effectLst/>
                          <a:latin typeface="メイリオ" panose="020B0604030504040204" pitchFamily="50" charset="-128"/>
                          <a:ea typeface="メイリオ" panose="020B0604030504040204" pitchFamily="50" charset="-128"/>
                          <a:cs typeface="+mn-cs"/>
                        </a:rPr>
                        <a:t>先生　関東労災病院</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zh-TW" altLang="en-US" sz="2200" b="1" kern="1200" dirty="0">
                          <a:solidFill>
                            <a:srgbClr val="0070C0"/>
                          </a:solidFill>
                          <a:effectLst/>
                          <a:latin typeface="メイリオ" panose="020B0604030504040204" pitchFamily="50" charset="-128"/>
                          <a:ea typeface="メイリオ" panose="020B0604030504040204" pitchFamily="50" charset="-128"/>
                          <a:cs typeface="+mn-cs"/>
                        </a:rPr>
                        <a:t>薬剤部</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zh-TW" altLang="en-US" sz="2200" b="1" kern="1200" dirty="0">
                          <a:solidFill>
                            <a:srgbClr val="0070C0"/>
                          </a:solidFill>
                          <a:effectLst/>
                          <a:latin typeface="メイリオ" panose="020B0604030504040204" pitchFamily="50" charset="-128"/>
                          <a:ea typeface="メイリオ" panose="020B0604030504040204" pitchFamily="50" charset="-128"/>
                          <a:cs typeface="+mn-cs"/>
                        </a:rPr>
                        <a:t>薬剤師</a:t>
                      </a:r>
                      <a:endParaRPr kumimoji="1" lang="ja-JP" altLang="ja-JP" sz="2200" kern="1200" dirty="0">
                        <a:solidFill>
                          <a:srgbClr val="0070C0"/>
                        </a:solidFill>
                        <a:effectLst/>
                        <a:latin typeface="メイリオ" panose="020B0604030504040204" pitchFamily="50" charset="-128"/>
                        <a:ea typeface="メイリオ" panose="020B0604030504040204" pitchFamily="50" charset="-128"/>
                        <a:cs typeface="+mn-cs"/>
                      </a:endParaRPr>
                    </a:p>
                  </a:txBody>
                  <a:tcPr anchor="ctr">
                    <a:solidFill>
                      <a:schemeClr val="accent6">
                        <a:lumMod val="20000"/>
                        <a:lumOff val="80000"/>
                      </a:schemeClr>
                    </a:solidFill>
                  </a:tcPr>
                </a:tc>
                <a:extLst>
                  <a:ext uri="{0D108BD9-81ED-4DB2-BD59-A6C34878D82A}">
                    <a16:rowId xmlns:a16="http://schemas.microsoft.com/office/drawing/2014/main" val="3874952421"/>
                  </a:ext>
                </a:extLst>
              </a:tr>
              <a:tr h="1432800">
                <a:tc>
                  <a:txBody>
                    <a:bodyPr/>
                    <a:lstStyle/>
                    <a:p>
                      <a:pPr>
                        <a:lnSpc>
                          <a:spcPct val="150000"/>
                        </a:lnSpc>
                      </a:pP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【講演</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6</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18: 10 –19: 20 </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『抗菌薬の投与期間</a:t>
                      </a: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2200" b="1" kern="1200" dirty="0">
                          <a:solidFill>
                            <a:schemeClr val="dk1"/>
                          </a:solidFill>
                          <a:effectLst/>
                          <a:latin typeface="メイリオ" panose="020B0604030504040204" pitchFamily="50" charset="-128"/>
                          <a:ea typeface="メイリオ" panose="020B0604030504040204" pitchFamily="50" charset="-128"/>
                          <a:cs typeface="+mn-cs"/>
                        </a:rPr>
                        <a:t>SSI</a:t>
                      </a: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ja-JP" sz="2200" b="1" kern="1200" dirty="0">
                          <a:solidFill>
                            <a:schemeClr val="dk1"/>
                          </a:solidFill>
                          <a:effectLst/>
                          <a:latin typeface="メイリオ" panose="020B0604030504040204" pitchFamily="50" charset="-128"/>
                          <a:ea typeface="メイリオ" panose="020B0604030504040204" pitchFamily="50" charset="-128"/>
                          <a:cs typeface="+mn-cs"/>
                        </a:rPr>
                        <a:t>骨髄炎治療の実際 』</a:t>
                      </a:r>
                      <a:endParaRPr kumimoji="1" lang="ja-JP" altLang="ja-JP" sz="2200" kern="1200" dirty="0">
                        <a:solidFill>
                          <a:schemeClr val="dk1"/>
                        </a:solidFill>
                        <a:effectLst/>
                        <a:latin typeface="メイリオ" panose="020B0604030504040204" pitchFamily="50" charset="-128"/>
                        <a:ea typeface="メイリオ" panose="020B0604030504040204" pitchFamily="50" charset="-128"/>
                        <a:cs typeface="+mn-cs"/>
                      </a:endParaRPr>
                    </a:p>
                    <a:p>
                      <a:pPr>
                        <a:lnSpc>
                          <a:spcPct val="150000"/>
                        </a:lnSpc>
                      </a:pPr>
                      <a:r>
                        <a:rPr kumimoji="1" lang="ja-JP" altLang="en-US" sz="2200" b="1" kern="1200" dirty="0">
                          <a:solidFill>
                            <a:schemeClr val="dk1"/>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講師：山田</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浩司</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先生　</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溝ノ口</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整形外科</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r>
                        <a:rPr kumimoji="1" lang="ja-JP" altLang="ja-JP" sz="2200" b="1" kern="1200" dirty="0">
                          <a:solidFill>
                            <a:srgbClr val="0070C0"/>
                          </a:solidFill>
                          <a:effectLst/>
                          <a:latin typeface="メイリオ" panose="020B0604030504040204" pitchFamily="50" charset="-128"/>
                          <a:ea typeface="メイリオ" panose="020B0604030504040204" pitchFamily="50" charset="-128"/>
                          <a:cs typeface="+mn-cs"/>
                        </a:rPr>
                        <a:t>院長</a:t>
                      </a: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東京大学整形外科非常勤講師</a:t>
                      </a:r>
                      <a:endParaRPr kumimoji="1" lang="en-US" altLang="ja-JP" sz="2200" b="1" kern="1200" dirty="0">
                        <a:solidFill>
                          <a:srgbClr val="0070C0"/>
                        </a:solidFill>
                        <a:effectLst/>
                        <a:latin typeface="メイリオ" panose="020B0604030504040204" pitchFamily="50" charset="-128"/>
                        <a:ea typeface="メイリオ" panose="020B0604030504040204" pitchFamily="50" charset="-128"/>
                        <a:cs typeface="+mn-cs"/>
                      </a:endParaRPr>
                    </a:p>
                    <a:p>
                      <a:pPr>
                        <a:lnSpc>
                          <a:spcPct val="150000"/>
                        </a:lnSpc>
                      </a:pPr>
                      <a:r>
                        <a:rPr kumimoji="1" lang="ja-JP" altLang="en-US" sz="2200" b="1" kern="1200" dirty="0">
                          <a:solidFill>
                            <a:srgbClr val="0070C0"/>
                          </a:solidFill>
                          <a:effectLst/>
                          <a:latin typeface="メイリオ" panose="020B0604030504040204" pitchFamily="50" charset="-128"/>
                          <a:ea typeface="メイリオ" panose="020B0604030504040204" pitchFamily="50" charset="-128"/>
                          <a:cs typeface="+mn-cs"/>
                        </a:rPr>
                        <a:t>　　</a:t>
                      </a:r>
                      <a:endParaRPr kumimoji="1" lang="zh-TW" altLang="en-US" sz="2200" b="1" kern="1200" dirty="0">
                        <a:solidFill>
                          <a:srgbClr val="0070C0"/>
                        </a:solidFill>
                        <a:effectLst/>
                        <a:latin typeface="メイリオ" panose="020B0604030504040204" pitchFamily="50" charset="-128"/>
                        <a:ea typeface="メイリオ" panose="020B0604030504040204" pitchFamily="50" charset="-128"/>
                        <a:cs typeface="+mn-cs"/>
                      </a:endParaRPr>
                    </a:p>
                  </a:txBody>
                  <a:tcPr anchor="ctr">
                    <a:solidFill>
                      <a:schemeClr val="accent6">
                        <a:lumMod val="20000"/>
                        <a:lumOff val="80000"/>
                      </a:schemeClr>
                    </a:solidFill>
                  </a:tcPr>
                </a:tc>
                <a:extLst>
                  <a:ext uri="{0D108BD9-81ED-4DB2-BD59-A6C34878D82A}">
                    <a16:rowId xmlns:a16="http://schemas.microsoft.com/office/drawing/2014/main" val="4086480429"/>
                  </a:ext>
                </a:extLst>
              </a:tr>
            </a:tbl>
          </a:graphicData>
        </a:graphic>
      </p:graphicFrame>
      <p:pic>
        <p:nvPicPr>
          <p:cNvPr id="19" name="図 18" descr="C:\Users\8133DPC_202\Desktop\Letsnote20190108\山田業績\自分写真\2A5A3405.JPG">
            <a:extLst>
              <a:ext uri="{FF2B5EF4-FFF2-40B4-BE49-F238E27FC236}">
                <a16:creationId xmlns:a16="http://schemas.microsoft.com/office/drawing/2014/main" id="{669B230D-8361-C279-4712-7FEF71CEFC75}"/>
              </a:ext>
            </a:extLst>
          </p:cNvPr>
          <p:cNvPicPr/>
          <p:nvPr/>
        </p:nvPicPr>
        <p:blipFill rotWithShape="1">
          <a:blip r:embed="rId3" cstate="print">
            <a:extLst>
              <a:ext uri="{28A0092B-C50C-407E-A947-70E740481C1C}">
                <a14:useLocalDpi xmlns:a14="http://schemas.microsoft.com/office/drawing/2010/main" val="0"/>
              </a:ext>
            </a:extLst>
          </a:blip>
          <a:srcRect l="52104" t="23919" r="5458" b="19634"/>
          <a:stretch/>
        </p:blipFill>
        <p:spPr bwMode="auto">
          <a:xfrm rot="16200000">
            <a:off x="10798990" y="6690232"/>
            <a:ext cx="1326213" cy="1230874"/>
          </a:xfrm>
          <a:prstGeom prst="rect">
            <a:avLst/>
          </a:prstGeom>
          <a:noFill/>
          <a:ln>
            <a:noFill/>
          </a:ln>
          <a:extLst>
            <a:ext uri="{53640926-AAD7-44D8-BBD7-CCE9431645EC}">
              <a14:shadowObscured xmlns:a14="http://schemas.microsoft.com/office/drawing/2010/main"/>
            </a:ext>
          </a:extLst>
        </p:spPr>
      </p:pic>
      <p:pic>
        <p:nvPicPr>
          <p:cNvPr id="8" name="図 7">
            <a:extLst>
              <a:ext uri="{FF2B5EF4-FFF2-40B4-BE49-F238E27FC236}">
                <a16:creationId xmlns:a16="http://schemas.microsoft.com/office/drawing/2014/main" id="{E691DE13-F352-5AC3-CEBD-CE9E692785C1}"/>
              </a:ext>
            </a:extLst>
          </p:cNvPr>
          <p:cNvPicPr>
            <a:picLocks noChangeAspect="1"/>
          </p:cNvPicPr>
          <p:nvPr/>
        </p:nvPicPr>
        <p:blipFill>
          <a:blip r:embed="rId4"/>
          <a:stretch>
            <a:fillRect/>
          </a:stretch>
        </p:blipFill>
        <p:spPr>
          <a:xfrm>
            <a:off x="11010931" y="9992929"/>
            <a:ext cx="1092994" cy="1488732"/>
          </a:xfrm>
          <a:prstGeom prst="rect">
            <a:avLst/>
          </a:prstGeom>
        </p:spPr>
      </p:pic>
      <p:pic>
        <p:nvPicPr>
          <p:cNvPr id="10" name="図 9">
            <a:extLst>
              <a:ext uri="{FF2B5EF4-FFF2-40B4-BE49-F238E27FC236}">
                <a16:creationId xmlns:a16="http://schemas.microsoft.com/office/drawing/2014/main" id="{2A17CFC1-CF64-CF77-1784-6A2FBE1ABB17}"/>
              </a:ext>
            </a:extLst>
          </p:cNvPr>
          <p:cNvPicPr>
            <a:picLocks noChangeAspect="1"/>
          </p:cNvPicPr>
          <p:nvPr/>
        </p:nvPicPr>
        <p:blipFill>
          <a:blip r:embed="rId5"/>
          <a:stretch>
            <a:fillRect/>
          </a:stretch>
        </p:blipFill>
        <p:spPr>
          <a:xfrm>
            <a:off x="10811070" y="8432857"/>
            <a:ext cx="1300836" cy="1300836"/>
          </a:xfrm>
          <a:prstGeom prst="rect">
            <a:avLst/>
          </a:prstGeom>
        </p:spPr>
      </p:pic>
      <p:pic>
        <p:nvPicPr>
          <p:cNvPr id="11" name="図 10">
            <a:extLst>
              <a:ext uri="{FF2B5EF4-FFF2-40B4-BE49-F238E27FC236}">
                <a16:creationId xmlns:a16="http://schemas.microsoft.com/office/drawing/2014/main" id="{71ECB299-B6F0-26D5-9FD8-DCC68A3BEA31}"/>
              </a:ext>
            </a:extLst>
          </p:cNvPr>
          <p:cNvPicPr>
            <a:picLocks noChangeAspect="1"/>
          </p:cNvPicPr>
          <p:nvPr/>
        </p:nvPicPr>
        <p:blipFill>
          <a:blip r:embed="rId6">
            <a:extLst>
              <a:ext uri="{28A0092B-C50C-407E-A947-70E740481C1C}">
                <a14:useLocalDpi xmlns:a14="http://schemas.microsoft.com/office/drawing/2010/main" val="0"/>
              </a:ext>
            </a:extLst>
          </a:blip>
          <a:srcRect l="15479" r="14837"/>
          <a:stretch/>
        </p:blipFill>
        <p:spPr>
          <a:xfrm>
            <a:off x="10964309" y="4528195"/>
            <a:ext cx="972982" cy="1536224"/>
          </a:xfrm>
          <a:prstGeom prst="rect">
            <a:avLst/>
          </a:prstGeom>
        </p:spPr>
      </p:pic>
    </p:spTree>
    <p:extLst>
      <p:ext uri="{BB962C8B-B14F-4D97-AF65-F5344CB8AC3E}">
        <p14:creationId xmlns:p14="http://schemas.microsoft.com/office/powerpoint/2010/main" val="262473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A75D2B4-083C-47A3-BBFC-CB56EFDD8AED}"/>
              </a:ext>
            </a:extLst>
          </p:cNvPr>
          <p:cNvSpPr/>
          <p:nvPr/>
        </p:nvSpPr>
        <p:spPr>
          <a:xfrm>
            <a:off x="464287" y="297488"/>
            <a:ext cx="11465443" cy="2369880"/>
          </a:xfrm>
          <a:prstGeom prst="rect">
            <a:avLst/>
          </a:prstGeom>
        </p:spPr>
        <p:txBody>
          <a:bodyPr wrap="square">
            <a:spAutoFit/>
          </a:bodyPr>
          <a:lstStyle/>
          <a:p>
            <a:pPr marL="3672205" indent="-3672205">
              <a:spcAft>
                <a:spcPts val="0"/>
              </a:spcAft>
            </a:pPr>
            <a:r>
              <a:rPr lang="ja-JP" altLang="en-US" sz="2800" b="1" kern="100" dirty="0">
                <a:solidFill>
                  <a:schemeClr val="bg2"/>
                </a:solidFill>
                <a:latin typeface="メイリオ" panose="020B0604030504040204" pitchFamily="50" charset="-128"/>
                <a:ea typeface="メイリオ" panose="020B0604030504040204" pitchFamily="50" charset="-128"/>
                <a:cs typeface="Times New Roman" panose="02020603050405020304" pitchFamily="18" charset="0"/>
              </a:rPr>
              <a:t>■主催者よりご挨拶</a:t>
            </a:r>
            <a:endParaRPr lang="ja-JP" altLang="ja-JP" sz="2800" b="1" kern="100" dirty="0">
              <a:solidFill>
                <a:schemeClr val="bg2"/>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20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b="1" dirty="0">
                <a:solidFill>
                  <a:schemeClr val="accent2">
                    <a:lumMod val="75000"/>
                  </a:schemeClr>
                </a:solidFill>
                <a:latin typeface="メイリオ" panose="020B0604030504040204" pitchFamily="50" charset="-128"/>
                <a:ea typeface="メイリオ" panose="020B0604030504040204" pitchFamily="50" charset="-128"/>
              </a:rPr>
              <a:t>“整形外科領域の感染症診療で必要な抗菌薬”</a:t>
            </a:r>
            <a:r>
              <a:rPr lang="ja-JP" altLang="en-US" sz="2000" b="1" dirty="0">
                <a:solidFill>
                  <a:schemeClr val="accent2">
                    <a:lumMod val="75000"/>
                  </a:schemeClr>
                </a:solidFill>
                <a:latin typeface="メイリオ" panose="020B0604030504040204" pitchFamily="50" charset="-128"/>
                <a:ea typeface="メイリオ" panose="020B0604030504040204" pitchFamily="50" charset="-128"/>
              </a:rPr>
              <a:t> </a:t>
            </a:r>
            <a:r>
              <a:rPr lang="ja-JP" altLang="en-US" sz="2000" dirty="0">
                <a:solidFill>
                  <a:schemeClr val="bg1"/>
                </a:solidFill>
                <a:latin typeface="メイリオ" panose="020B0604030504040204" pitchFamily="50" charset="-128"/>
                <a:ea typeface="メイリオ" panose="020B0604030504040204" pitchFamily="50" charset="-128"/>
              </a:rPr>
              <a:t>を短期集中で、</a:t>
            </a:r>
            <a:r>
              <a:rPr lang="ja-JP" altLang="ja-JP" sz="2000" dirty="0">
                <a:solidFill>
                  <a:schemeClr val="bg1"/>
                </a:solidFill>
                <a:latin typeface="メイリオ" panose="020B0604030504040204" pitchFamily="50" charset="-128"/>
                <a:ea typeface="メイリオ" panose="020B0604030504040204" pitchFamily="50" charset="-128"/>
              </a:rPr>
              <a:t>ゼロから</a:t>
            </a:r>
            <a:r>
              <a:rPr lang="ja-JP" altLang="en-US" sz="2000" dirty="0">
                <a:solidFill>
                  <a:schemeClr val="bg1"/>
                </a:solidFill>
                <a:latin typeface="メイリオ" panose="020B0604030504040204" pitchFamily="50" charset="-128"/>
                <a:ea typeface="メイリオ" panose="020B0604030504040204" pitchFamily="50" charset="-128"/>
              </a:rPr>
              <a:t>学習</a:t>
            </a:r>
            <a:r>
              <a:rPr lang="ja-JP" altLang="ja-JP" sz="2000" dirty="0">
                <a:solidFill>
                  <a:schemeClr val="bg1"/>
                </a:solidFill>
                <a:latin typeface="メイリオ" panose="020B0604030504040204" pitchFamily="50" charset="-128"/>
                <a:ea typeface="メイリオ" panose="020B0604030504040204" pitchFamily="50" charset="-128"/>
              </a:rPr>
              <a:t>します</a:t>
            </a:r>
            <a:r>
              <a:rPr lang="ja-JP" altLang="en-US" sz="2000" dirty="0">
                <a:solidFill>
                  <a:schemeClr val="bg1"/>
                </a:solidFill>
                <a:latin typeface="メイリオ" panose="020B0604030504040204" pitchFamily="50" charset="-128"/>
                <a:ea typeface="メイリオ" panose="020B0604030504040204" pitchFamily="50" charset="-128"/>
              </a:rPr>
              <a:t>！</a:t>
            </a:r>
            <a:endParaRPr lang="en-US" altLang="ja-JP" sz="2000" dirty="0">
              <a:solidFill>
                <a:schemeClr val="bg1"/>
              </a:solidFill>
              <a:latin typeface="メイリオ" panose="020B0604030504040204" pitchFamily="50" charset="-128"/>
              <a:ea typeface="メイリオ" panose="020B0604030504040204" pitchFamily="50" charset="-128"/>
            </a:endParaRPr>
          </a:p>
          <a:p>
            <a:r>
              <a:rPr lang="ja-JP" altLang="en-US" sz="2000" dirty="0">
                <a:solidFill>
                  <a:schemeClr val="bg1"/>
                </a:solidFill>
                <a:latin typeface="メイリオ" panose="020B0604030504040204" pitchFamily="50" charset="-128"/>
                <a:ea typeface="メイリオ" panose="020B0604030504040204" pitchFamily="50" charset="-128"/>
              </a:rPr>
              <a:t>　</a:t>
            </a:r>
            <a:r>
              <a:rPr lang="ja-JP" altLang="ja-JP" sz="2000" dirty="0">
                <a:solidFill>
                  <a:schemeClr val="bg1"/>
                </a:solidFill>
                <a:latin typeface="メイリオ" panose="020B0604030504040204" pitchFamily="50" charset="-128"/>
                <a:ea typeface="メイリオ" panose="020B0604030504040204" pitchFamily="50" charset="-128"/>
              </a:rPr>
              <a:t>本セミナーは、特に遭遇機会の多い感染症に絞</a:t>
            </a:r>
            <a:r>
              <a:rPr lang="ja-JP" altLang="en-US" sz="2000" dirty="0">
                <a:solidFill>
                  <a:schemeClr val="bg1"/>
                </a:solidFill>
                <a:latin typeface="メイリオ" panose="020B0604030504040204" pitchFamily="50" charset="-128"/>
                <a:ea typeface="メイリオ" panose="020B0604030504040204" pitchFamily="50" charset="-128"/>
              </a:rPr>
              <a:t>り、</a:t>
            </a:r>
            <a:r>
              <a:rPr lang="ja-JP" altLang="ja-JP" sz="2000" dirty="0">
                <a:solidFill>
                  <a:schemeClr val="bg1"/>
                </a:solidFill>
                <a:latin typeface="メイリオ" panose="020B0604030504040204" pitchFamily="50" charset="-128"/>
                <a:ea typeface="メイリオ" panose="020B0604030504040204" pitchFamily="50" charset="-128"/>
              </a:rPr>
              <a:t>取り扱う内容</a:t>
            </a:r>
            <a:r>
              <a:rPr lang="ja-JP" altLang="en-US" sz="2000" dirty="0">
                <a:solidFill>
                  <a:schemeClr val="bg1"/>
                </a:solidFill>
                <a:latin typeface="メイリオ" panose="020B0604030504040204" pitchFamily="50" charset="-128"/>
                <a:ea typeface="メイリオ" panose="020B0604030504040204" pitchFamily="50" charset="-128"/>
              </a:rPr>
              <a:t>を</a:t>
            </a:r>
            <a:r>
              <a:rPr lang="ja-JP" altLang="ja-JP" sz="2000" dirty="0">
                <a:solidFill>
                  <a:schemeClr val="bg1"/>
                </a:solidFill>
                <a:latin typeface="メイリオ" panose="020B0604030504040204" pitchFamily="50" charset="-128"/>
                <a:ea typeface="メイリオ" panose="020B0604030504040204" pitchFamily="50" charset="-128"/>
              </a:rPr>
              <a:t>最小限にとどめ</a:t>
            </a:r>
            <a:r>
              <a:rPr lang="ja-JP" altLang="en-US" sz="2000" dirty="0">
                <a:solidFill>
                  <a:schemeClr val="bg1"/>
                </a:solidFill>
                <a:latin typeface="メイリオ" panose="020B0604030504040204" pitchFamily="50" charset="-128"/>
                <a:ea typeface="メイリオ" panose="020B0604030504040204" pitchFamily="50" charset="-128"/>
              </a:rPr>
              <a:t>ました。そのため、まず</a:t>
            </a:r>
            <a:r>
              <a:rPr lang="ja-JP" altLang="ja-JP" sz="2000" dirty="0">
                <a:solidFill>
                  <a:schemeClr val="bg1"/>
                </a:solidFill>
                <a:latin typeface="メイリオ" panose="020B0604030504040204" pitchFamily="50" charset="-128"/>
                <a:ea typeface="メイリオ" panose="020B0604030504040204" pitchFamily="50" charset="-128"/>
              </a:rPr>
              <a:t>紹介される抗菌薬の少なさに驚かれることでしょう。</a:t>
            </a:r>
            <a:r>
              <a:rPr lang="ja-JP" altLang="en-US" sz="2000" dirty="0">
                <a:solidFill>
                  <a:schemeClr val="bg1"/>
                </a:solidFill>
                <a:latin typeface="メイリオ" panose="020B0604030504040204" pitchFamily="50" charset="-128"/>
                <a:ea typeface="メイリオ" panose="020B0604030504040204" pitchFamily="50" charset="-128"/>
              </a:rPr>
              <a:t>しかし、</a:t>
            </a:r>
            <a:r>
              <a:rPr lang="ja-JP" altLang="ja-JP" sz="2000" dirty="0">
                <a:solidFill>
                  <a:schemeClr val="bg1"/>
                </a:solidFill>
                <a:latin typeface="メイリオ" panose="020B0604030504040204" pitchFamily="50" charset="-128"/>
                <a:ea typeface="メイリオ" panose="020B0604030504040204" pitchFamily="50" charset="-128"/>
              </a:rPr>
              <a:t>これら</a:t>
            </a:r>
            <a:r>
              <a:rPr lang="ja-JP" altLang="en-US" sz="2000" dirty="0">
                <a:solidFill>
                  <a:schemeClr val="bg1"/>
                </a:solidFill>
                <a:latin typeface="メイリオ" panose="020B0604030504040204" pitchFamily="50" charset="-128"/>
                <a:ea typeface="メイリオ" panose="020B0604030504040204" pitchFamily="50" charset="-128"/>
              </a:rPr>
              <a:t>最小限の抗菌薬の特徴</a:t>
            </a:r>
            <a:r>
              <a:rPr lang="ja-JP" altLang="ja-JP" sz="2000" dirty="0">
                <a:solidFill>
                  <a:schemeClr val="bg1"/>
                </a:solidFill>
                <a:latin typeface="メイリオ" panose="020B0604030504040204" pitchFamily="50" charset="-128"/>
                <a:ea typeface="メイリオ" panose="020B0604030504040204" pitchFamily="50" charset="-128"/>
              </a:rPr>
              <a:t>を正しく覚えることで、</a:t>
            </a:r>
            <a:r>
              <a:rPr lang="ja-JP" altLang="en-US" sz="2000" dirty="0">
                <a:solidFill>
                  <a:schemeClr val="bg1"/>
                </a:solidFill>
                <a:latin typeface="メイリオ" panose="020B0604030504040204" pitchFamily="50" charset="-128"/>
                <a:ea typeface="メイリオ" panose="020B0604030504040204" pitchFamily="50" charset="-128"/>
              </a:rPr>
              <a:t>日々</a:t>
            </a:r>
            <a:r>
              <a:rPr lang="ja-JP" altLang="ja-JP" sz="2000" dirty="0">
                <a:solidFill>
                  <a:schemeClr val="bg1"/>
                </a:solidFill>
                <a:latin typeface="メイリオ" panose="020B0604030504040204" pitchFamily="50" charset="-128"/>
                <a:ea typeface="メイリオ" panose="020B0604030504040204" pitchFamily="50" charset="-128"/>
              </a:rPr>
              <a:t>遭遇するほとんどの感染症に</a:t>
            </a:r>
            <a:r>
              <a:rPr lang="ja-JP" altLang="en-US" sz="2000" dirty="0">
                <a:solidFill>
                  <a:schemeClr val="bg1"/>
                </a:solidFill>
                <a:latin typeface="メイリオ" panose="020B0604030504040204" pitchFamily="50" charset="-128"/>
                <a:ea typeface="メイリオ" panose="020B0604030504040204" pitchFamily="50" charset="-128"/>
              </a:rPr>
              <a:t>対峙</a:t>
            </a:r>
            <a:r>
              <a:rPr lang="ja-JP" altLang="ja-JP" sz="2000" dirty="0">
                <a:solidFill>
                  <a:schemeClr val="bg1"/>
                </a:solidFill>
                <a:latin typeface="メイリオ" panose="020B0604030504040204" pitchFamily="50" charset="-128"/>
                <a:ea typeface="メイリオ" panose="020B0604030504040204" pitchFamily="50" charset="-128"/>
              </a:rPr>
              <a:t>できる</a:t>
            </a:r>
            <a:r>
              <a:rPr lang="ja-JP" altLang="en-US" sz="2000" dirty="0">
                <a:solidFill>
                  <a:schemeClr val="bg1"/>
                </a:solidFill>
                <a:latin typeface="メイリオ" panose="020B0604030504040204" pitchFamily="50" charset="-128"/>
                <a:ea typeface="メイリオ" panose="020B0604030504040204" pitchFamily="50" charset="-128"/>
              </a:rPr>
              <a:t>ようになります</a:t>
            </a:r>
            <a:r>
              <a:rPr lang="ja-JP" altLang="ja-JP" sz="2000" dirty="0">
                <a:solidFill>
                  <a:schemeClr val="bg1"/>
                </a:solidFill>
                <a:latin typeface="メイリオ" panose="020B0604030504040204" pitchFamily="50" charset="-128"/>
                <a:ea typeface="メイリオ" panose="020B0604030504040204" pitchFamily="50" charset="-128"/>
              </a:rPr>
              <a:t>。</a:t>
            </a:r>
            <a:r>
              <a:rPr lang="ja-JP" altLang="en-US" sz="2000" dirty="0">
                <a:solidFill>
                  <a:schemeClr val="bg1"/>
                </a:solidFill>
                <a:latin typeface="メイリオ" panose="020B0604030504040204" pitchFamily="50" charset="-128"/>
                <a:ea typeface="メイリオ" panose="020B0604030504040204" pitchFamily="50" charset="-128"/>
              </a:rPr>
              <a:t>さらに、その理論と限界から考える </a:t>
            </a:r>
            <a:r>
              <a:rPr lang="ja-JP" altLang="en-US" sz="2000" b="1" dirty="0">
                <a:solidFill>
                  <a:schemeClr val="bg1"/>
                </a:solidFill>
                <a:latin typeface="メイリオ" panose="020B0604030504040204" pitchFamily="50" charset="-128"/>
                <a:ea typeface="メイリオ" panose="020B0604030504040204" pitchFamily="50" charset="-128"/>
              </a:rPr>
              <a:t>“</a:t>
            </a:r>
            <a:r>
              <a:rPr lang="ja-JP" altLang="ja-JP" sz="2000" b="1" dirty="0">
                <a:solidFill>
                  <a:schemeClr val="bg1"/>
                </a:solidFill>
                <a:latin typeface="メイリオ" panose="020B0604030504040204" pitchFamily="50" charset="-128"/>
                <a:ea typeface="メイリオ" panose="020B0604030504040204" pitchFamily="50" charset="-128"/>
              </a:rPr>
              <a:t>より</a:t>
            </a:r>
            <a:r>
              <a:rPr lang="ja-JP" altLang="en-US" sz="2000" b="1" dirty="0">
                <a:solidFill>
                  <a:schemeClr val="bg1"/>
                </a:solidFill>
                <a:latin typeface="メイリオ" panose="020B0604030504040204" pitchFamily="50" charset="-128"/>
                <a:ea typeface="メイリオ" panose="020B0604030504040204" pitchFamily="50" charset="-128"/>
              </a:rPr>
              <a:t>実践的な使用法”</a:t>
            </a:r>
            <a:r>
              <a:rPr lang="ja-JP" altLang="en-US" sz="2000" dirty="0">
                <a:solidFill>
                  <a:schemeClr val="bg1"/>
                </a:solidFill>
                <a:latin typeface="メイリオ" panose="020B0604030504040204" pitchFamily="50" charset="-128"/>
                <a:ea typeface="メイリオ" panose="020B0604030504040204" pitchFamily="50" charset="-128"/>
              </a:rPr>
              <a:t> についても触れたいと思います。少しでも自信をもって診療いただけるよう、その一助となれば幸いです。　　一般社団法人 </a:t>
            </a:r>
            <a:r>
              <a:rPr lang="en-US" altLang="ja-JP" sz="2000" b="1" kern="100" dirty="0" err="1">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OrthoSupport</a:t>
            </a:r>
            <a:endParaRPr lang="ja-JP" altLang="en-US" sz="2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23542F1-70B7-44D9-BC43-0410F242D67E}"/>
              </a:ext>
            </a:extLst>
          </p:cNvPr>
          <p:cNvSpPr/>
          <p:nvPr/>
        </p:nvSpPr>
        <p:spPr>
          <a:xfrm>
            <a:off x="464287" y="11338195"/>
            <a:ext cx="11398110" cy="4401205"/>
          </a:xfrm>
          <a:prstGeom prst="rect">
            <a:avLst/>
          </a:prstGeom>
          <a:ln w="38100">
            <a:solidFill>
              <a:schemeClr val="accent2">
                <a:lumMod val="60000"/>
                <a:lumOff val="40000"/>
              </a:schemeClr>
            </a:solidFill>
          </a:ln>
        </p:spPr>
        <p:txBody>
          <a:bodyPr wrap="square">
            <a:spAutoFit/>
          </a:bodyPr>
          <a:lstStyle/>
          <a:p>
            <a:r>
              <a:rPr lang="en-US" altLang="ja-JP" sz="2800" b="1" dirty="0">
                <a:solidFill>
                  <a:schemeClr val="bg2"/>
                </a:solidFill>
                <a:latin typeface="メイリオ" panose="020B0604030504040204" pitchFamily="50" charset="-128"/>
                <a:ea typeface="メイリオ" panose="020B0604030504040204" pitchFamily="50" charset="-128"/>
              </a:rPr>
              <a:t>【</a:t>
            </a:r>
            <a:r>
              <a:rPr lang="ja-JP" altLang="en-US" sz="2800" b="1" dirty="0">
                <a:solidFill>
                  <a:schemeClr val="bg2"/>
                </a:solidFill>
                <a:latin typeface="メイリオ" panose="020B0604030504040204" pitchFamily="50" charset="-128"/>
                <a:ea typeface="メイリオ" panose="020B0604030504040204" pitchFamily="50" charset="-128"/>
              </a:rPr>
              <a:t>参加者の声</a:t>
            </a:r>
            <a:r>
              <a:rPr lang="en-US" altLang="ja-JP" sz="2800" dirty="0">
                <a:solidFill>
                  <a:schemeClr val="bg2"/>
                </a:solidFill>
                <a:latin typeface="メイリオ" panose="020B0604030504040204" pitchFamily="50" charset="-128"/>
                <a:ea typeface="メイリオ" panose="020B0604030504040204" pitchFamily="50" charset="-128"/>
              </a:rPr>
              <a:t>】</a:t>
            </a:r>
            <a:r>
              <a:rPr lang="ja-JP" altLang="en-US" sz="2400" dirty="0">
                <a:solidFill>
                  <a:schemeClr val="bg2"/>
                </a:solidFill>
                <a:latin typeface="メイリオ" panose="020B0604030504040204" pitchFamily="50" charset="-128"/>
                <a:ea typeface="メイリオ" panose="020B0604030504040204" pitchFamily="50" charset="-128"/>
              </a:rPr>
              <a:t>第</a:t>
            </a:r>
            <a:r>
              <a:rPr lang="en-US" altLang="ja-JP" sz="2400" dirty="0">
                <a:solidFill>
                  <a:schemeClr val="bg2"/>
                </a:solidFill>
                <a:latin typeface="メイリオ" panose="020B0604030504040204" pitchFamily="50" charset="-128"/>
                <a:ea typeface="メイリオ" panose="020B0604030504040204" pitchFamily="50" charset="-128"/>
              </a:rPr>
              <a:t>1</a:t>
            </a:r>
            <a:r>
              <a:rPr lang="ja-JP" altLang="en-US" sz="2400" dirty="0">
                <a:solidFill>
                  <a:schemeClr val="bg2"/>
                </a:solidFill>
                <a:latin typeface="メイリオ" panose="020B0604030504040204" pitchFamily="50" charset="-128"/>
                <a:ea typeface="メイリオ" panose="020B0604030504040204" pitchFamily="50" charset="-128"/>
              </a:rPr>
              <a:t>回 </a:t>
            </a:r>
            <a:r>
              <a:rPr lang="ja-JP" altLang="ja-JP" sz="2400" dirty="0">
                <a:solidFill>
                  <a:schemeClr val="bg2"/>
                </a:solidFill>
                <a:latin typeface="メイリオ" panose="020B0604030504040204" pitchFamily="50" charset="-128"/>
                <a:ea typeface="メイリオ" panose="020B0604030504040204" pitchFamily="50" charset="-128"/>
              </a:rPr>
              <a:t>明解</a:t>
            </a:r>
            <a:r>
              <a:rPr lang="en-US" altLang="ja-JP" sz="2400" dirty="0">
                <a:solidFill>
                  <a:schemeClr val="bg2"/>
                </a:solidFill>
                <a:latin typeface="メイリオ" panose="020B0604030504040204" pitchFamily="50" charset="-128"/>
                <a:ea typeface="メイリオ" panose="020B0604030504040204" pitchFamily="50" charset="-128"/>
              </a:rPr>
              <a:t>‼ </a:t>
            </a:r>
            <a:r>
              <a:rPr lang="ja-JP" altLang="ja-JP" sz="2400" dirty="0">
                <a:solidFill>
                  <a:schemeClr val="bg2"/>
                </a:solidFill>
                <a:latin typeface="メイリオ" panose="020B0604030504040204" pitchFamily="50" charset="-128"/>
                <a:ea typeface="メイリオ" panose="020B0604030504040204" pitchFamily="50" charset="-128"/>
              </a:rPr>
              <a:t>整形外科医のためのやさしい抗菌薬</a:t>
            </a:r>
            <a:r>
              <a:rPr lang="ja-JP" altLang="en-US" sz="2400" dirty="0">
                <a:solidFill>
                  <a:schemeClr val="bg2"/>
                </a:solidFill>
                <a:latin typeface="メイリオ" panose="020B0604030504040204" pitchFamily="50" charset="-128"/>
                <a:ea typeface="メイリオ" panose="020B0604030504040204" pitchFamily="50" charset="-128"/>
              </a:rPr>
              <a:t> </a:t>
            </a:r>
            <a:r>
              <a:rPr lang="en-US" altLang="ja-JP" sz="1600" dirty="0">
                <a:solidFill>
                  <a:schemeClr val="bg2"/>
                </a:solidFill>
                <a:latin typeface="メイリオ" panose="020B0604030504040204" pitchFamily="50" charset="-128"/>
                <a:ea typeface="メイリオ" panose="020B0604030504040204" pitchFamily="50" charset="-128"/>
              </a:rPr>
              <a:t>(2021/3/6</a:t>
            </a:r>
            <a:r>
              <a:rPr lang="ja-JP" altLang="en-US" sz="1600" dirty="0">
                <a:solidFill>
                  <a:schemeClr val="bg2"/>
                </a:solidFill>
                <a:latin typeface="メイリオ" panose="020B0604030504040204" pitchFamily="50" charset="-128"/>
                <a:ea typeface="メイリオ" panose="020B0604030504040204" pitchFamily="50" charset="-128"/>
              </a:rPr>
              <a:t>開催</a:t>
            </a:r>
            <a:r>
              <a:rPr lang="ja-JP" altLang="en-US" sz="1600" dirty="0">
                <a:solidFill>
                  <a:schemeClr val="accent4">
                    <a:lumMod val="75000"/>
                  </a:schemeClr>
                </a:solidFill>
                <a:latin typeface="メイリオ" panose="020B0604030504040204" pitchFamily="50" charset="-128"/>
                <a:ea typeface="メイリオ" panose="020B0604030504040204" pitchFamily="50" charset="-128"/>
              </a:rPr>
              <a:t>）</a:t>
            </a:r>
            <a:endParaRPr lang="ja-JP" altLang="en-US" sz="2800" dirty="0">
              <a:solidFill>
                <a:schemeClr val="accent4">
                  <a:lumMod val="75000"/>
                </a:schemeClr>
              </a:solidFill>
              <a:latin typeface="メイリオ" panose="020B0604030504040204" pitchFamily="50" charset="-128"/>
              <a:ea typeface="メイリオ" panose="020B0604030504040204" pitchFamily="50" charset="-128"/>
            </a:endParaRPr>
          </a:p>
          <a:p>
            <a:pPr fontAlgn="base"/>
            <a:r>
              <a:rPr lang="ja-JP" altLang="en-US" b="1" u="sng" dirty="0">
                <a:solidFill>
                  <a:schemeClr val="bg1"/>
                </a:solidFill>
                <a:latin typeface="メイリオ" panose="020B0604030504040204" pitchFamily="50" charset="-128"/>
                <a:ea typeface="メイリオ" panose="020B0604030504040204" pitchFamily="50" charset="-128"/>
              </a:rPr>
              <a:t>■整形外科医 </a:t>
            </a:r>
            <a:r>
              <a:rPr lang="en-US" altLang="ja-JP" b="1" u="sng" dirty="0">
                <a:solidFill>
                  <a:schemeClr val="bg1"/>
                </a:solidFill>
                <a:latin typeface="メイリオ" panose="020B0604030504040204" pitchFamily="50" charset="-128"/>
                <a:ea typeface="メイリオ" panose="020B0604030504040204" pitchFamily="50" charset="-128"/>
              </a:rPr>
              <a:t>A</a:t>
            </a:r>
            <a:r>
              <a:rPr lang="ja-JP" altLang="en-US" b="1" u="sng" dirty="0">
                <a:solidFill>
                  <a:schemeClr val="bg1"/>
                </a:solidFill>
                <a:latin typeface="メイリオ" panose="020B0604030504040204" pitchFamily="50" charset="-128"/>
                <a:ea typeface="メイリオ" panose="020B0604030504040204" pitchFamily="50" charset="-128"/>
              </a:rPr>
              <a:t>さん</a:t>
            </a:r>
          </a:p>
          <a:p>
            <a:pPr fontAlgn="base"/>
            <a:r>
              <a:rPr lang="ja-JP" altLang="en-US" dirty="0">
                <a:solidFill>
                  <a:schemeClr val="bg1"/>
                </a:solidFill>
                <a:latin typeface="メイリオ" panose="020B0604030504040204" pitchFamily="50" charset="-128"/>
                <a:ea typeface="メイリオ" panose="020B0604030504040204" pitchFamily="50" charset="-128"/>
              </a:rPr>
              <a:t>今まで整形外科領域の予防的抗菌薬投与について、第</a:t>
            </a:r>
            <a:r>
              <a:rPr lang="en-US" altLang="ja-JP" dirty="0">
                <a:solidFill>
                  <a:schemeClr val="bg1"/>
                </a:solidFill>
                <a:latin typeface="メイリオ" panose="020B0604030504040204" pitchFamily="50" charset="-128"/>
                <a:ea typeface="メイリオ" panose="020B0604030504040204" pitchFamily="50" charset="-128"/>
              </a:rPr>
              <a:t>1</a:t>
            </a:r>
            <a:r>
              <a:rPr lang="ja-JP" altLang="en-US" dirty="0">
                <a:solidFill>
                  <a:schemeClr val="bg1"/>
                </a:solidFill>
                <a:latin typeface="メイリオ" panose="020B0604030504040204" pitchFamily="50" charset="-128"/>
                <a:ea typeface="メイリオ" panose="020B0604030504040204" pitchFamily="50" charset="-128"/>
              </a:rPr>
              <a:t>世代セフェム系をとりあえず投与すればよいぐらいに考えていました。なぜそうなのか、あるいは</a:t>
            </a:r>
            <a:r>
              <a:rPr lang="en-US" altLang="ja-JP" dirty="0">
                <a:solidFill>
                  <a:schemeClr val="bg1"/>
                </a:solidFill>
                <a:latin typeface="メイリオ" panose="020B0604030504040204" pitchFamily="50" charset="-128"/>
                <a:ea typeface="メイリオ" panose="020B0604030504040204" pitchFamily="50" charset="-128"/>
              </a:rPr>
              <a:t>MRSA</a:t>
            </a:r>
            <a:r>
              <a:rPr lang="ja-JP" altLang="en-US" dirty="0">
                <a:solidFill>
                  <a:schemeClr val="bg1"/>
                </a:solidFill>
                <a:latin typeface="メイリオ" panose="020B0604030504040204" pitchFamily="50" charset="-128"/>
                <a:ea typeface="メイリオ" panose="020B0604030504040204" pitchFamily="50" charset="-128"/>
              </a:rPr>
              <a:t>の多い施設などでの、抗</a:t>
            </a:r>
            <a:r>
              <a:rPr lang="en-US" altLang="ja-JP" dirty="0">
                <a:solidFill>
                  <a:schemeClr val="bg1"/>
                </a:solidFill>
                <a:latin typeface="メイリオ" panose="020B0604030504040204" pitchFamily="50" charset="-128"/>
                <a:ea typeface="メイリオ" panose="020B0604030504040204" pitchFamily="50" charset="-128"/>
              </a:rPr>
              <a:t>MRSA</a:t>
            </a:r>
            <a:r>
              <a:rPr lang="ja-JP" altLang="en-US" dirty="0">
                <a:solidFill>
                  <a:schemeClr val="bg1"/>
                </a:solidFill>
                <a:latin typeface="メイリオ" panose="020B0604030504040204" pitchFamily="50" charset="-128"/>
                <a:ea typeface="メイリオ" panose="020B0604030504040204" pitchFamily="50" charset="-128"/>
              </a:rPr>
              <a:t>薬の具体的な投与法なども大変勉強になりました。また実際に</a:t>
            </a:r>
            <a:r>
              <a:rPr lang="en-US" altLang="ja-JP" dirty="0">
                <a:solidFill>
                  <a:schemeClr val="bg1"/>
                </a:solidFill>
                <a:latin typeface="メイリオ" panose="020B0604030504040204" pitchFamily="50" charset="-128"/>
                <a:ea typeface="メイリオ" panose="020B0604030504040204" pitchFamily="50" charset="-128"/>
              </a:rPr>
              <a:t>SSI</a:t>
            </a:r>
            <a:r>
              <a:rPr lang="ja-JP" altLang="en-US" dirty="0">
                <a:solidFill>
                  <a:schemeClr val="bg1"/>
                </a:solidFill>
                <a:latin typeface="メイリオ" panose="020B0604030504040204" pitchFamily="50" charset="-128"/>
                <a:ea typeface="メイリオ" panose="020B0604030504040204" pitchFamily="50" charset="-128"/>
              </a:rPr>
              <a:t>が生じた場合の抗菌薬の具体的投与法、特に抗菌薬の種類の選択の根拠についてあまり理解しておりませんでしたが、基本的なことから懇切丁寧に教えて頂いた講演であったため非常に分かりやすく理解ができました。次回も機会があればもう一度受けたいと思っています。山田先生、ありがとうございました！</a:t>
            </a:r>
            <a:endParaRPr lang="en-US" altLang="ja-JP" dirty="0">
              <a:solidFill>
                <a:schemeClr val="bg1"/>
              </a:solidFill>
              <a:latin typeface="メイリオ" panose="020B0604030504040204" pitchFamily="50" charset="-128"/>
              <a:ea typeface="メイリオ" panose="020B0604030504040204" pitchFamily="50" charset="-128"/>
            </a:endParaRPr>
          </a:p>
          <a:p>
            <a:pPr fontAlgn="base"/>
            <a:endParaRPr lang="ja-JP" altLang="en-US" dirty="0">
              <a:solidFill>
                <a:schemeClr val="bg1"/>
              </a:solidFill>
              <a:latin typeface="メイリオ" panose="020B0604030504040204" pitchFamily="50" charset="-128"/>
              <a:ea typeface="メイリオ" panose="020B0604030504040204" pitchFamily="50" charset="-128"/>
            </a:endParaRPr>
          </a:p>
          <a:p>
            <a:pPr fontAlgn="base"/>
            <a:r>
              <a:rPr lang="ja-JP" altLang="en-US" b="1" u="sng" dirty="0">
                <a:solidFill>
                  <a:schemeClr val="bg1"/>
                </a:solidFill>
                <a:latin typeface="メイリオ" panose="020B0604030504040204" pitchFamily="50" charset="-128"/>
                <a:ea typeface="メイリオ" panose="020B0604030504040204" pitchFamily="50" charset="-128"/>
              </a:rPr>
              <a:t>■整形外科医　</a:t>
            </a:r>
            <a:r>
              <a:rPr lang="en-US" altLang="ja-JP" b="1" u="sng" dirty="0">
                <a:solidFill>
                  <a:schemeClr val="bg1"/>
                </a:solidFill>
                <a:latin typeface="メイリオ" panose="020B0604030504040204" pitchFamily="50" charset="-128"/>
                <a:ea typeface="メイリオ" panose="020B0604030504040204" pitchFamily="50" charset="-128"/>
              </a:rPr>
              <a:t>B</a:t>
            </a:r>
            <a:r>
              <a:rPr lang="ja-JP" altLang="en-US" b="1" u="sng" dirty="0">
                <a:solidFill>
                  <a:schemeClr val="bg1"/>
                </a:solidFill>
                <a:latin typeface="メイリオ" panose="020B0604030504040204" pitchFamily="50" charset="-128"/>
                <a:ea typeface="メイリオ" panose="020B0604030504040204" pitchFamily="50" charset="-128"/>
              </a:rPr>
              <a:t>さん</a:t>
            </a:r>
            <a:br>
              <a:rPr lang="ja-JP" altLang="en-US" b="1" dirty="0">
                <a:solidFill>
                  <a:schemeClr val="bg1"/>
                </a:solidFill>
                <a:latin typeface="メイリオ" panose="020B0604030504040204" pitchFamily="50" charset="-128"/>
                <a:ea typeface="メイリオ" panose="020B0604030504040204" pitchFamily="50" charset="-128"/>
              </a:rPr>
            </a:br>
            <a:r>
              <a:rPr lang="ja-JP" altLang="en-US" dirty="0">
                <a:solidFill>
                  <a:schemeClr val="bg1"/>
                </a:solidFill>
                <a:latin typeface="メイリオ" panose="020B0604030504040204" pitchFamily="50" charset="-128"/>
                <a:ea typeface="メイリオ" panose="020B0604030504040204" pitchFamily="50" charset="-128"/>
              </a:rPr>
              <a:t>最初プログラムを見たときは 正直 “長い！”と感じましたが、日頃 困っていたので参加させていただきました。気が付いてみると、あっという間に終わり、最初から最後までとても充実したセミナーでした。抗菌薬の基礎から実践的な使い方まで幅広く学ぶことができ、すぐ明日からの臨床で活かせる内容ばかりだったのがとても良かったです。日頃、抗菌薬の使い方でお悩みの方には最高なプログラムと思います。是非、また受講させていただきます。</a:t>
            </a:r>
            <a:endParaRPr lang="en-US" altLang="ja-JP" b="1" u="sng" dirty="0">
              <a:solidFill>
                <a:schemeClr val="bg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AB9638BE-030C-4149-A9D7-7F06CE187130}"/>
              </a:ext>
            </a:extLst>
          </p:cNvPr>
          <p:cNvSpPr/>
          <p:nvPr/>
        </p:nvSpPr>
        <p:spPr>
          <a:xfrm>
            <a:off x="464287" y="2933405"/>
            <a:ext cx="11178365" cy="7294305"/>
          </a:xfrm>
          <a:prstGeom prst="rect">
            <a:avLst/>
          </a:prstGeom>
          <a:solidFill>
            <a:schemeClr val="accent5">
              <a:lumMod val="20000"/>
              <a:lumOff val="80000"/>
            </a:schemeClr>
          </a:solidFill>
        </p:spPr>
        <p:txBody>
          <a:bodyPr wrap="square">
            <a:spAutoFit/>
          </a:bodyPr>
          <a:lstStyle/>
          <a:p>
            <a:r>
              <a:rPr lang="en-US" altLang="ja-JP" sz="28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講師略歴</a:t>
            </a:r>
            <a:r>
              <a:rPr lang="en-US" altLang="ja-JP" sz="2800" b="1"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b="1" u="sng"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solidFill>
                  <a:schemeClr val="bg2">
                    <a:lumMod val="60000"/>
                    <a:lumOff val="40000"/>
                  </a:schemeClr>
                </a:solidFill>
                <a:latin typeface="メイリオ" panose="020B0604030504040204" pitchFamily="50" charset="-128"/>
                <a:cs typeface="メイリオ" panose="020B0604030504040204" pitchFamily="50" charset="-128"/>
              </a:rPr>
              <a:t>山田 浩司 </a:t>
            </a:r>
            <a:r>
              <a:rPr lang="en-US" altLang="ja-JP" sz="2000" b="1" u="sng" dirty="0">
                <a:solidFill>
                  <a:schemeClr val="bg2">
                    <a:lumMod val="60000"/>
                    <a:lumOff val="40000"/>
                  </a:schemeClr>
                </a:solidFill>
                <a:latin typeface="メイリオ" panose="020B0604030504040204" pitchFamily="50" charset="-128"/>
                <a:cs typeface="メイリオ" panose="020B0604030504040204" pitchFamily="50" charset="-128"/>
              </a:rPr>
              <a:t>MD, PhD</a:t>
            </a:r>
            <a:r>
              <a:rPr lang="en-US" altLang="ja-JP" sz="2000" b="1" dirty="0">
                <a:solidFill>
                  <a:schemeClr val="bg2">
                    <a:lumMod val="60000"/>
                    <a:lumOff val="40000"/>
                  </a:schemeClr>
                </a:solidFill>
                <a:latin typeface="メイリオ" panose="020B0604030504040204" pitchFamily="50" charset="-128"/>
                <a:cs typeface="メイリオ" panose="020B0604030504040204" pitchFamily="50" charset="-128"/>
              </a:rPr>
              <a:t> </a:t>
            </a:r>
            <a:r>
              <a:rPr lang="ja-JP" altLang="en-US" sz="2000" b="1" dirty="0">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中野島整形外科 院長</a:t>
            </a:r>
            <a:r>
              <a:rPr lang="en-US" altLang="ja-JP" sz="2000" b="1" dirty="0">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err="1">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OrthoSupport</a:t>
            </a:r>
            <a:r>
              <a:rPr lang="ja-JP" altLang="en-US" sz="2000" b="1" dirty="0">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Executive consultant</a:t>
            </a:r>
          </a:p>
          <a:p>
            <a:pPr lvl="0">
              <a:defRPr/>
            </a:pP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千葉大学医学部卒業。医学博士（東京大学整形外科）。</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MRSA</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感染ガイドライン、</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JAID/JSC</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ガイド、骨・関節術後感染予防ガイドラインや </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Musculoskeletal infection society</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 の国際コンセンサスなど、様々なガイドライン作成に関わる。</a:t>
            </a:r>
            <a:r>
              <a:rPr lang="zh-TW"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東京大学整形外科 非常勤講師</a:t>
            </a:r>
            <a:r>
              <a:rPr lang="ja-JP" altLang="en-US" sz="2000" b="1" dirty="0" err="1">
                <a:solidFill>
                  <a:schemeClr val="bg1"/>
                </a:solidFill>
                <a:latin typeface="メイリオ" panose="020B0604030504040204" pitchFamily="50" charset="-128"/>
                <a:ea typeface="メイリオ" panose="020B0604030504040204" pitchFamily="50" charset="-128"/>
                <a:cs typeface="Arial" panose="020B0604020202020204" pitchFamily="34" charset="0"/>
              </a:rPr>
              <a:t>。</a:t>
            </a:r>
            <a:endPar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a:p>
            <a:endParaRPr lang="en-US" altLang="ja-JP" sz="2000" b="1" dirty="0">
              <a:solidFill>
                <a:schemeClr val="accent1">
                  <a:lumMod val="75000"/>
                </a:schemeClr>
              </a:solidFill>
              <a:latin typeface="メイリオ" panose="020B0604030504040204" pitchFamily="50" charset="-128"/>
              <a:cs typeface="メイリオ" panose="020B0604030504040204" pitchFamily="50" charset="-128"/>
            </a:endParaRPr>
          </a:p>
          <a:p>
            <a:r>
              <a:rPr lang="ja-JP" altLang="en-US" sz="2000" b="1" u="sng" dirty="0">
                <a:solidFill>
                  <a:schemeClr val="bg2">
                    <a:lumMod val="60000"/>
                    <a:lumOff val="40000"/>
                  </a:schemeClr>
                </a:solidFill>
                <a:latin typeface="メイリオ" panose="020B0604030504040204" pitchFamily="50" charset="-128"/>
                <a:cs typeface="メイリオ" panose="020B0604030504040204" pitchFamily="50" charset="-128"/>
              </a:rPr>
              <a:t>谷口 俊文</a:t>
            </a:r>
            <a:r>
              <a:rPr lang="zh-TW" altLang="en-US" sz="2000" b="1" u="sng" dirty="0">
                <a:solidFill>
                  <a:schemeClr val="bg2">
                    <a:lumMod val="60000"/>
                    <a:lumOff val="40000"/>
                  </a:schemeClr>
                </a:solidFill>
                <a:latin typeface="メイリオ" panose="020B0604030504040204" pitchFamily="50" charset="-128"/>
                <a:cs typeface="メイリオ" panose="020B0604030504040204" pitchFamily="50" charset="-128"/>
              </a:rPr>
              <a:t> </a:t>
            </a:r>
            <a:r>
              <a:rPr lang="en-US" altLang="ja-JP" sz="2000" b="1" u="sng" dirty="0">
                <a:solidFill>
                  <a:schemeClr val="bg2">
                    <a:lumMod val="60000"/>
                    <a:lumOff val="40000"/>
                  </a:schemeClr>
                </a:solidFill>
                <a:latin typeface="メイリオ" panose="020B0604030504040204" pitchFamily="50" charset="-128"/>
                <a:cs typeface="メイリオ" panose="020B0604030504040204" pitchFamily="50" charset="-128"/>
              </a:rPr>
              <a:t>MD</a:t>
            </a:r>
            <a:r>
              <a:rPr lang="zh-TW" altLang="en-US" sz="2000" b="1" dirty="0">
                <a:solidFill>
                  <a:schemeClr val="bg2">
                    <a:lumMod val="60000"/>
                    <a:lumOff val="40000"/>
                  </a:schemeClr>
                </a:solidFill>
                <a:latin typeface="メイリオ" panose="020B0604030504040204" pitchFamily="50" charset="-128"/>
                <a:cs typeface="メイリオ" panose="020B0604030504040204" pitchFamily="50" charset="-128"/>
              </a:rPr>
              <a:t>　</a:t>
            </a:r>
            <a:r>
              <a:rPr lang="ja-JP" altLang="en-US" sz="2000" b="1" dirty="0">
                <a:solidFill>
                  <a:schemeClr val="bg2">
                    <a:lumMod val="60000"/>
                    <a:lumOff val="40000"/>
                  </a:schemeClr>
                </a:solidFill>
                <a:latin typeface="メイリオ" panose="020B0604030504040204" pitchFamily="50" charset="-128"/>
                <a:cs typeface="メイリオ" panose="020B0604030504040204" pitchFamily="50" charset="-128"/>
              </a:rPr>
              <a:t>千葉大学病院 感染制御部・感染症内科 準教授</a:t>
            </a:r>
          </a:p>
          <a:p>
            <a:pPr lvl="0">
              <a:defRPr/>
            </a:pP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千葉大学医学部卒業。日本感染症学会感染症専門医・</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ICD</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（インフェクションコントロールドクター）日本内科学会認定内科医・総合内科専門医、米国内科専門医認定機構（</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ABIM</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）内科専門医・感染症専門医、国際旅行医学会（</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ISTM</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）認定医（</a:t>
            </a:r>
            <a:r>
              <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Certificate in Travel Health</a:t>
            </a: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a:t>
            </a:r>
          </a:p>
          <a:p>
            <a:endParaRPr lang="en-US" altLang="ja-JP" sz="2000" b="1" u="sng" dirty="0">
              <a:solidFill>
                <a:schemeClr val="bg2">
                  <a:lumMod val="60000"/>
                  <a:lumOff val="40000"/>
                </a:schemeClr>
              </a:solidFill>
              <a:latin typeface="メイリオ" panose="020B0604030504040204" pitchFamily="50" charset="-128"/>
              <a:cs typeface="メイリオ" panose="020B0604030504040204" pitchFamily="50" charset="-128"/>
            </a:endParaRPr>
          </a:p>
          <a:p>
            <a:r>
              <a:rPr lang="ja-JP" altLang="en-US" sz="2000" b="1" u="sng" dirty="0">
                <a:solidFill>
                  <a:schemeClr val="bg2">
                    <a:lumMod val="60000"/>
                    <a:lumOff val="40000"/>
                  </a:schemeClr>
                </a:solidFill>
                <a:latin typeface="メイリオ" panose="020B0604030504040204" pitchFamily="50" charset="-128"/>
                <a:cs typeface="メイリオ" panose="020B0604030504040204" pitchFamily="50" charset="-128"/>
              </a:rPr>
              <a:t>中島 美治</a:t>
            </a:r>
            <a:r>
              <a:rPr lang="ja-JP" altLang="en-US" sz="2000" b="1" dirty="0">
                <a:solidFill>
                  <a:schemeClr val="bg2">
                    <a:lumMod val="60000"/>
                    <a:lumOff val="40000"/>
                  </a:schemeClr>
                </a:solidFill>
                <a:latin typeface="メイリオ" panose="020B0604030504040204" pitchFamily="50" charset="-128"/>
                <a:cs typeface="メイリオ" panose="020B0604030504040204" pitchFamily="50" charset="-128"/>
              </a:rPr>
              <a:t>　</a:t>
            </a:r>
            <a:r>
              <a:rPr lang="zh-TW" altLang="en-US" sz="2000" b="1" dirty="0">
                <a:solidFill>
                  <a:schemeClr val="bg2">
                    <a:lumMod val="60000"/>
                    <a:lumOff val="40000"/>
                  </a:schemeClr>
                </a:solidFill>
                <a:latin typeface="メイリオ" panose="020B0604030504040204" pitchFamily="50" charset="-128"/>
                <a:cs typeface="メイリオ" panose="020B0604030504040204" pitchFamily="50" charset="-128"/>
              </a:rPr>
              <a:t>関東労災病院 薬剤部 薬剤師</a:t>
            </a:r>
            <a:endParaRPr lang="en-US" altLang="ja-JP" sz="2000" b="1" u="sng" dirty="0">
              <a:solidFill>
                <a:schemeClr val="bg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院内にて、感染対策チームの薬剤師を務める。</a:t>
            </a:r>
            <a:endPar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a:p>
            <a:pPr lvl="0">
              <a:defRPr/>
            </a:pPr>
            <a:endParaRPr lang="en-US" altLang="ja-JP"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b="1" u="sng" dirty="0">
                <a:solidFill>
                  <a:schemeClr val="bg2">
                    <a:lumMod val="60000"/>
                    <a:lumOff val="40000"/>
                  </a:schemeClr>
                </a:solidFill>
                <a:latin typeface="メイリオ" panose="020B0604030504040204" pitchFamily="50" charset="-128"/>
                <a:cs typeface="メイリオ" panose="020B0604030504040204" pitchFamily="50" charset="-128"/>
              </a:rPr>
              <a:t>松尾 貴公</a:t>
            </a:r>
            <a:r>
              <a:rPr lang="zh-TW" altLang="en-US" sz="2000" b="1" u="sng" dirty="0">
                <a:solidFill>
                  <a:schemeClr val="bg2">
                    <a:lumMod val="60000"/>
                    <a:lumOff val="40000"/>
                  </a:schemeClr>
                </a:solidFill>
                <a:latin typeface="メイリオ" panose="020B0604030504040204" pitchFamily="50" charset="-128"/>
                <a:cs typeface="メイリオ" panose="020B0604030504040204" pitchFamily="50" charset="-128"/>
              </a:rPr>
              <a:t> </a:t>
            </a:r>
            <a:r>
              <a:rPr lang="en-US" altLang="ja-JP" sz="2000" b="1" u="sng" dirty="0">
                <a:solidFill>
                  <a:schemeClr val="bg2">
                    <a:lumMod val="60000"/>
                    <a:lumOff val="40000"/>
                  </a:schemeClr>
                </a:solidFill>
                <a:latin typeface="メイリオ" panose="020B0604030504040204" pitchFamily="50" charset="-128"/>
                <a:cs typeface="メイリオ" panose="020B0604030504040204" pitchFamily="50" charset="-128"/>
              </a:rPr>
              <a:t>MD</a:t>
            </a:r>
            <a:r>
              <a:rPr lang="zh-TW" altLang="en-US" sz="2000" b="1" dirty="0">
                <a:solidFill>
                  <a:schemeClr val="bg2">
                    <a:lumMod val="60000"/>
                    <a:lumOff val="40000"/>
                  </a:schemeClr>
                </a:solidFill>
                <a:latin typeface="メイリオ" panose="020B0604030504040204" pitchFamily="50" charset="-128"/>
                <a:cs typeface="メイリオ" panose="020B0604030504040204" pitchFamily="50" charset="-128"/>
              </a:rPr>
              <a:t>　</a:t>
            </a:r>
            <a:r>
              <a:rPr lang="en-US" altLang="zh-TW" sz="2000" b="1" dirty="0">
                <a:solidFill>
                  <a:schemeClr val="bg2">
                    <a:lumMod val="60000"/>
                    <a:lumOff val="40000"/>
                  </a:schemeClr>
                </a:solidFill>
                <a:latin typeface="メイリオ" panose="020B0604030504040204" pitchFamily="50" charset="-128"/>
                <a:cs typeface="メイリオ" panose="020B0604030504040204" pitchFamily="50" charset="-128"/>
              </a:rPr>
              <a:t>MD</a:t>
            </a:r>
            <a:r>
              <a:rPr lang="ja-JP" altLang="en-US" sz="2000" b="1">
                <a:solidFill>
                  <a:schemeClr val="bg2">
                    <a:lumMod val="60000"/>
                    <a:lumOff val="40000"/>
                  </a:schemeClr>
                </a:solidFill>
                <a:latin typeface="メイリオ" panose="020B0604030504040204" pitchFamily="50" charset="-128"/>
                <a:cs typeface="メイリオ" panose="020B0604030504040204" pitchFamily="50" charset="-128"/>
              </a:rPr>
              <a:t>アンダーソンがんセンター　感染症科</a:t>
            </a:r>
            <a:r>
              <a:rPr lang="en-US" altLang="ja-JP" sz="2000" b="1" dirty="0">
                <a:solidFill>
                  <a:schemeClr val="bg2">
                    <a:lumMod val="60000"/>
                    <a:lumOff val="40000"/>
                  </a:schemeClr>
                </a:solidFill>
                <a:latin typeface="メイリオ" panose="020B0604030504040204" pitchFamily="50" charset="-128"/>
                <a:cs typeface="メイリオ" panose="020B0604030504040204" pitchFamily="50" charset="-128"/>
              </a:rPr>
              <a:t> Assistant Professor</a:t>
            </a:r>
            <a:endParaRPr lang="ja-JP" altLang="en-US" sz="2000" b="1" dirty="0">
              <a:solidFill>
                <a:schemeClr val="bg2">
                  <a:lumMod val="60000"/>
                  <a:lumOff val="40000"/>
                </a:schemeClr>
              </a:solidFill>
              <a:latin typeface="メイリオ" panose="020B0604030504040204" pitchFamily="50" charset="-128"/>
              <a:cs typeface="メイリオ" panose="020B0604030504040204" pitchFamily="50" charset="-128"/>
            </a:endParaRPr>
          </a:p>
          <a:p>
            <a:pPr lvl="0">
              <a:defRPr/>
            </a:pPr>
            <a:r>
              <a:rPr lang="en-US" altLang="ja-JP" sz="2000" b="1" i="0" u="none" strike="noStrike" dirty="0">
                <a:solidFill>
                  <a:srgbClr val="000000"/>
                </a:solidFill>
                <a:effectLst/>
                <a:latin typeface="Helvetica" pitchFamily="2" charset="0"/>
              </a:rPr>
              <a:t>2011</a:t>
            </a:r>
            <a:r>
              <a:rPr lang="ja-JP" altLang="en-US" sz="2000" b="1" i="0" u="none" strike="noStrike">
                <a:solidFill>
                  <a:srgbClr val="000000"/>
                </a:solidFill>
                <a:effectLst/>
                <a:latin typeface="Helvetica" pitchFamily="2" charset="0"/>
              </a:rPr>
              <a:t>年長崎大学医学部卒業。聖路加国際病院初期研修・専門研修・感染症科フェロー・医員 ・</a:t>
            </a:r>
            <a:r>
              <a:rPr lang="es-419" altLang="ja-JP" sz="2000" b="1" i="0" u="none" strike="noStrike" dirty="0">
                <a:solidFill>
                  <a:srgbClr val="000000"/>
                </a:solidFill>
                <a:effectLst/>
                <a:latin typeface="Helvetica" pitchFamily="2" charset="0"/>
              </a:rPr>
              <a:t>Educational Chief</a:t>
            </a:r>
            <a:r>
              <a:rPr lang="ja-JP" altLang="en-US" sz="2000" b="1" i="0" u="none" strike="noStrike">
                <a:solidFill>
                  <a:srgbClr val="000000"/>
                </a:solidFill>
                <a:effectLst/>
                <a:latin typeface="Helvetica" pitchFamily="2" charset="0"/>
              </a:rPr>
              <a:t>を経て</a:t>
            </a:r>
            <a:r>
              <a:rPr lang="en-US" altLang="ja-JP" sz="2000" b="1" i="0" u="none" strike="noStrike" dirty="0">
                <a:solidFill>
                  <a:srgbClr val="000000"/>
                </a:solidFill>
                <a:effectLst/>
                <a:latin typeface="Helvetica" pitchFamily="2" charset="0"/>
              </a:rPr>
              <a:t>2021</a:t>
            </a:r>
            <a:r>
              <a:rPr lang="ja-JP" altLang="en-US" sz="2000" b="1" i="0" u="none" strike="noStrike">
                <a:solidFill>
                  <a:srgbClr val="000000"/>
                </a:solidFill>
                <a:effectLst/>
                <a:latin typeface="Helvetica" pitchFamily="2" charset="0"/>
              </a:rPr>
              <a:t>年より米国</a:t>
            </a:r>
            <a:r>
              <a:rPr lang="es-419" altLang="ja-JP" sz="2000" b="1" i="0" u="none" strike="noStrike" dirty="0">
                <a:solidFill>
                  <a:srgbClr val="000000"/>
                </a:solidFill>
                <a:effectLst/>
                <a:latin typeface="Helvetica" pitchFamily="2" charset="0"/>
              </a:rPr>
              <a:t>The University of Texas Health Science Center at Houston/MD Anderson Cancer Center</a:t>
            </a:r>
            <a:r>
              <a:rPr lang="ja-JP" altLang="en-US" sz="2000" b="1" i="0" u="none" strike="noStrike">
                <a:solidFill>
                  <a:srgbClr val="000000"/>
                </a:solidFill>
                <a:effectLst/>
                <a:latin typeface="Helvetica" pitchFamily="2" charset="0"/>
              </a:rPr>
              <a:t>感染症科に留学。</a:t>
            </a:r>
            <a:r>
              <a:rPr lang="en-US" altLang="ja-JP" sz="2000" b="1" i="0" u="none" strike="noStrike" dirty="0">
                <a:solidFill>
                  <a:srgbClr val="000000"/>
                </a:solidFill>
                <a:effectLst/>
                <a:latin typeface="Helvetica" pitchFamily="2" charset="0"/>
              </a:rPr>
              <a:t>2022</a:t>
            </a:r>
            <a:r>
              <a:rPr lang="ja-JP" altLang="en-US" sz="2000" b="1" i="0" u="none" strike="noStrike">
                <a:solidFill>
                  <a:srgbClr val="000000"/>
                </a:solidFill>
                <a:effectLst/>
                <a:latin typeface="Helvetica" pitchFamily="2" charset="0"/>
              </a:rPr>
              <a:t>年より同チーフフェロー、</a:t>
            </a:r>
            <a:r>
              <a:rPr lang="en-US" altLang="ja-JP" sz="2000" b="1" i="0" u="none" strike="noStrike" dirty="0">
                <a:solidFill>
                  <a:srgbClr val="000000"/>
                </a:solidFill>
                <a:effectLst/>
                <a:latin typeface="Helvetica" pitchFamily="2" charset="0"/>
              </a:rPr>
              <a:t>2024</a:t>
            </a:r>
            <a:r>
              <a:rPr lang="ja-JP" altLang="en-US" sz="2000" b="1" i="0" u="none" strike="noStrike">
                <a:solidFill>
                  <a:srgbClr val="000000"/>
                </a:solidFill>
                <a:effectLst/>
                <a:latin typeface="Helvetica" pitchFamily="2" charset="0"/>
              </a:rPr>
              <a:t>年</a:t>
            </a:r>
            <a:r>
              <a:rPr lang="en-US" altLang="ja-JP" sz="2000" b="1" i="0" u="none" strike="noStrike" dirty="0">
                <a:solidFill>
                  <a:srgbClr val="000000"/>
                </a:solidFill>
                <a:effectLst/>
                <a:latin typeface="Helvetica" pitchFamily="2" charset="0"/>
              </a:rPr>
              <a:t>7</a:t>
            </a:r>
            <a:r>
              <a:rPr lang="ja-JP" altLang="en-US" sz="2000" b="1" i="0" u="none" strike="noStrike">
                <a:solidFill>
                  <a:srgbClr val="000000"/>
                </a:solidFill>
                <a:effectLst/>
                <a:latin typeface="Helvetica" pitchFamily="2" charset="0"/>
              </a:rPr>
              <a:t>月から</a:t>
            </a:r>
            <a:r>
              <a:rPr lang="es-419" altLang="ja-JP" sz="2000" b="1" i="0" u="none" strike="noStrike" dirty="0">
                <a:solidFill>
                  <a:srgbClr val="000000"/>
                </a:solidFill>
                <a:effectLst/>
                <a:latin typeface="Helvetica" pitchFamily="2" charset="0"/>
              </a:rPr>
              <a:t>Mayo Clinic </a:t>
            </a:r>
            <a:r>
              <a:rPr lang="ja-JP" altLang="en-US" sz="2000" b="1" i="0" u="none" strike="noStrike">
                <a:solidFill>
                  <a:srgbClr val="000000"/>
                </a:solidFill>
                <a:effectLst/>
                <a:latin typeface="Helvetica" pitchFamily="2" charset="0"/>
              </a:rPr>
              <a:t>にて整形外科感染症フェロー。</a:t>
            </a:r>
            <a:r>
              <a:rPr lang="en-US" altLang="ja-JP" sz="2000" b="1" i="0" u="none" strike="noStrike" dirty="0">
                <a:solidFill>
                  <a:srgbClr val="000000"/>
                </a:solidFill>
                <a:effectLst/>
                <a:latin typeface="Helvetica" pitchFamily="2" charset="0"/>
              </a:rPr>
              <a:t>2025</a:t>
            </a:r>
            <a:r>
              <a:rPr lang="ja-JP" altLang="en-US" sz="2000" b="1" i="0" u="none" strike="noStrike">
                <a:solidFill>
                  <a:srgbClr val="000000"/>
                </a:solidFill>
                <a:effectLst/>
                <a:latin typeface="Helvetica" pitchFamily="2" charset="0"/>
              </a:rPr>
              <a:t>年</a:t>
            </a:r>
            <a:r>
              <a:rPr lang="en-US" altLang="ja-JP" sz="2000" b="1" i="0" u="none" strike="noStrike" dirty="0">
                <a:solidFill>
                  <a:srgbClr val="000000"/>
                </a:solidFill>
                <a:effectLst/>
                <a:latin typeface="Helvetica" pitchFamily="2" charset="0"/>
              </a:rPr>
              <a:t>3</a:t>
            </a:r>
            <a:r>
              <a:rPr lang="ja-JP" altLang="en-US" sz="2000" b="1" i="0" u="none" strike="noStrike">
                <a:solidFill>
                  <a:srgbClr val="000000"/>
                </a:solidFill>
                <a:effectLst/>
                <a:latin typeface="Helvetica" pitchFamily="2" charset="0"/>
              </a:rPr>
              <a:t>月より同</a:t>
            </a:r>
            <a:r>
              <a:rPr lang="es-419" altLang="ja-JP" sz="2000" b="1" i="0" u="none" strike="noStrike" dirty="0">
                <a:solidFill>
                  <a:srgbClr val="000000"/>
                </a:solidFill>
                <a:effectLst/>
                <a:latin typeface="Helvetica" pitchFamily="2" charset="0"/>
              </a:rPr>
              <a:t>Assistant Professor</a:t>
            </a:r>
            <a:r>
              <a:rPr lang="ja-JP" altLang="en-US" sz="2000" b="1" i="0" u="none" strike="noStrike">
                <a:solidFill>
                  <a:srgbClr val="000000"/>
                </a:solidFill>
                <a:effectLst/>
                <a:latin typeface="Helvetica" pitchFamily="2" charset="0"/>
              </a:rPr>
              <a:t>を経て、</a:t>
            </a:r>
            <a:r>
              <a:rPr lang="en-US" altLang="ja-JP" sz="2000" b="1" i="0" u="none" strike="noStrike" dirty="0">
                <a:solidFill>
                  <a:srgbClr val="000000"/>
                </a:solidFill>
                <a:effectLst/>
                <a:latin typeface="Helvetica" pitchFamily="2" charset="0"/>
              </a:rPr>
              <a:t>2025</a:t>
            </a:r>
            <a:r>
              <a:rPr lang="ja-JP" altLang="en-US" sz="2000" b="1" i="0" u="none" strike="noStrike">
                <a:solidFill>
                  <a:srgbClr val="000000"/>
                </a:solidFill>
                <a:effectLst/>
                <a:latin typeface="Helvetica" pitchFamily="2" charset="0"/>
              </a:rPr>
              <a:t>年</a:t>
            </a:r>
            <a:r>
              <a:rPr lang="en-US" altLang="ja-JP" sz="2000" b="1" i="0" u="none" strike="noStrike" dirty="0">
                <a:solidFill>
                  <a:srgbClr val="000000"/>
                </a:solidFill>
                <a:effectLst/>
                <a:latin typeface="Helvetica" pitchFamily="2" charset="0"/>
              </a:rPr>
              <a:t>9</a:t>
            </a:r>
            <a:r>
              <a:rPr lang="ja-JP" altLang="en-US" sz="2000" b="1" i="0" u="none" strike="noStrike">
                <a:solidFill>
                  <a:srgbClr val="000000"/>
                </a:solidFill>
                <a:effectLst/>
                <a:latin typeface="Helvetica" pitchFamily="2" charset="0"/>
              </a:rPr>
              <a:t>月より現職。日本感染症教育研究会（</a:t>
            </a:r>
            <a:r>
              <a:rPr lang="es-419" altLang="ja-JP" sz="2000" b="1" i="0" u="none" strike="noStrike" dirty="0">
                <a:solidFill>
                  <a:srgbClr val="000000"/>
                </a:solidFill>
                <a:effectLst/>
                <a:latin typeface="Helvetica" pitchFamily="2" charset="0"/>
              </a:rPr>
              <a:t>IDATEN</a:t>
            </a:r>
            <a:r>
              <a:rPr lang="ja-JP" altLang="es-419" sz="2000" b="1" i="0" u="none" strike="noStrike">
                <a:solidFill>
                  <a:srgbClr val="000000"/>
                </a:solidFill>
                <a:effectLst/>
                <a:latin typeface="Helvetica" pitchFamily="2" charset="0"/>
              </a:rPr>
              <a:t>）</a:t>
            </a:r>
            <a:r>
              <a:rPr lang="es-419" altLang="ja-JP" sz="2000" b="1" i="0" u="none" strike="noStrike" dirty="0">
                <a:solidFill>
                  <a:srgbClr val="000000"/>
                </a:solidFill>
                <a:effectLst/>
                <a:latin typeface="Helvetica" pitchFamily="2" charset="0"/>
              </a:rPr>
              <a:t>KANSEN JOURNAL </a:t>
            </a:r>
            <a:r>
              <a:rPr lang="ja-JP" altLang="en-US" sz="2000" b="1" i="0" u="none" strike="noStrike">
                <a:solidFill>
                  <a:srgbClr val="000000"/>
                </a:solidFill>
                <a:effectLst/>
                <a:latin typeface="Helvetica" pitchFamily="2" charset="0"/>
              </a:rPr>
              <a:t>編集委員、米国感染症学会医学教育推進委員会（</a:t>
            </a:r>
            <a:r>
              <a:rPr lang="es-419" altLang="ja-JP" sz="2000" b="1" i="0" u="none" strike="noStrike" dirty="0">
                <a:solidFill>
                  <a:srgbClr val="000000"/>
                </a:solidFill>
                <a:effectLst/>
                <a:latin typeface="Helvetica" pitchFamily="2" charset="0"/>
              </a:rPr>
              <a:t>IDSA Medical Education Community of Practice</a:t>
            </a:r>
            <a:r>
              <a:rPr lang="ja-JP" altLang="es-419" sz="2000" b="1" i="0" u="none" strike="noStrike">
                <a:solidFill>
                  <a:srgbClr val="000000"/>
                </a:solidFill>
                <a:effectLst/>
                <a:latin typeface="Helvetica" pitchFamily="2" charset="0"/>
              </a:rPr>
              <a:t>）</a:t>
            </a:r>
            <a:r>
              <a:rPr lang="ja-JP" altLang="en-US" sz="2000" b="1" i="0" u="none" strike="noStrike">
                <a:solidFill>
                  <a:srgbClr val="000000"/>
                </a:solidFill>
                <a:effectLst/>
                <a:latin typeface="Helvetica" pitchFamily="2" charset="0"/>
              </a:rPr>
              <a:t>委員、米国筋骨格感染症学会（</a:t>
            </a:r>
            <a:r>
              <a:rPr lang="es-419" altLang="ja-JP" sz="2000" b="1" i="0" u="none" strike="noStrike" dirty="0">
                <a:solidFill>
                  <a:srgbClr val="000000"/>
                </a:solidFill>
                <a:effectLst/>
                <a:latin typeface="Helvetica" pitchFamily="2" charset="0"/>
              </a:rPr>
              <a:t>Musculoskeletal Infection Society: MSIS</a:t>
            </a:r>
            <a:r>
              <a:rPr lang="ja-JP" altLang="es-419" sz="2000" b="1" i="0" u="none" strike="noStrike">
                <a:solidFill>
                  <a:srgbClr val="000000"/>
                </a:solidFill>
                <a:effectLst/>
                <a:latin typeface="Helvetica" pitchFamily="2" charset="0"/>
              </a:rPr>
              <a:t>）</a:t>
            </a:r>
            <a:r>
              <a:rPr lang="es-419" altLang="ja-JP" sz="2000" b="1" i="0" u="none" strike="noStrike" dirty="0">
                <a:solidFill>
                  <a:srgbClr val="000000"/>
                </a:solidFill>
                <a:effectLst/>
                <a:latin typeface="Helvetica" pitchFamily="2" charset="0"/>
              </a:rPr>
              <a:t>, </a:t>
            </a:r>
            <a:r>
              <a:rPr lang="ja-JP" altLang="en-US" sz="2000" b="1" i="0" u="none" strike="noStrike">
                <a:solidFill>
                  <a:srgbClr val="000000"/>
                </a:solidFill>
                <a:effectLst/>
                <a:latin typeface="Helvetica" pitchFamily="2" charset="0"/>
              </a:rPr>
              <a:t>欧州米国骨関節感染症学会（</a:t>
            </a:r>
            <a:r>
              <a:rPr lang="es-419" altLang="ja-JP" sz="2000" b="1" i="0" u="none" strike="noStrike" dirty="0">
                <a:solidFill>
                  <a:srgbClr val="000000"/>
                </a:solidFill>
                <a:effectLst/>
                <a:latin typeface="Helvetica" pitchFamily="2" charset="0"/>
              </a:rPr>
              <a:t>European Bone and Joint Infection Society: EBJIS</a:t>
            </a:r>
            <a:r>
              <a:rPr lang="ja-JP" altLang="es-419" sz="2000" b="1" i="0" u="none" strike="noStrike">
                <a:solidFill>
                  <a:srgbClr val="000000"/>
                </a:solidFill>
                <a:effectLst/>
                <a:latin typeface="Helvetica" pitchFamily="2" charset="0"/>
              </a:rPr>
              <a:t>）</a:t>
            </a:r>
            <a:r>
              <a:rPr lang="ja-JP" altLang="en-US" sz="2000" b="1" i="0" u="none" strike="noStrike">
                <a:solidFill>
                  <a:srgbClr val="000000"/>
                </a:solidFill>
                <a:effectLst/>
                <a:latin typeface="Helvetica" pitchFamily="2" charset="0"/>
              </a:rPr>
              <a:t>所属。</a:t>
            </a:r>
            <a:r>
              <a:rPr lang="es-419" altLang="ja-JP" sz="2000" b="1" i="0" u="none" strike="noStrike" dirty="0">
                <a:solidFill>
                  <a:srgbClr val="000000"/>
                </a:solidFill>
                <a:effectLst/>
                <a:latin typeface="Helvetica" pitchFamily="2" charset="0"/>
              </a:rPr>
              <a:t>Ortho-ID Library </a:t>
            </a:r>
            <a:r>
              <a:rPr lang="ja-JP" altLang="en-US" sz="2000" b="1" i="0" u="none" strike="noStrike">
                <a:solidFill>
                  <a:srgbClr val="000000"/>
                </a:solidFill>
                <a:effectLst/>
                <a:latin typeface="Helvetica" pitchFamily="2" charset="0"/>
              </a:rPr>
              <a:t>編集委員。</a:t>
            </a:r>
            <a:endParaRPr lang="ja-JP" altLang="en-US" sz="2000" b="1" dirty="0">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39922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TM04033919[[fn=回路]]</Template>
  <TotalTime>2670</TotalTime>
  <Words>1121</Words>
  <Application>Microsoft Macintosh PowerPoint</Application>
  <PresentationFormat>ユーザー設定</PresentationFormat>
  <Paragraphs>56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メイリオ</vt:lpstr>
      <vt:lpstr>Arial</vt:lpstr>
      <vt:lpstr>Century</vt:lpstr>
      <vt:lpstr>Helvetica</vt:lpstr>
      <vt:lpstr>Tw Cen MT</vt:lpstr>
      <vt:lpstr>回路</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有阪　真由美</dc:creator>
  <cp:lastModifiedBy>美香 山元</cp:lastModifiedBy>
  <cp:revision>88</cp:revision>
  <cp:lastPrinted>2021-04-23T00:23:00Z</cp:lastPrinted>
  <dcterms:created xsi:type="dcterms:W3CDTF">2021-04-20T06:30:43Z</dcterms:created>
  <dcterms:modified xsi:type="dcterms:W3CDTF">2026-01-27T01:58:40Z</dcterms:modified>
</cp:coreProperties>
</file>